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69" r:id="rId9"/>
    <p:sldId id="264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265" r:id="rId81"/>
    <p:sldId id="340" r:id="rId82"/>
    <p:sldId id="342" r:id="rId83"/>
    <p:sldId id="344" r:id="rId84"/>
    <p:sldId id="343" r:id="rId85"/>
    <p:sldId id="346" r:id="rId86"/>
    <p:sldId id="347" r:id="rId87"/>
    <p:sldId id="353" r:id="rId88"/>
    <p:sldId id="352" r:id="rId89"/>
    <p:sldId id="350" r:id="rId90"/>
    <p:sldId id="349" r:id="rId91"/>
    <p:sldId id="351" r:id="rId92"/>
    <p:sldId id="354" r:id="rId93"/>
    <p:sldId id="355" r:id="rId94"/>
    <p:sldId id="356" r:id="rId95"/>
    <p:sldId id="357" r:id="rId96"/>
    <p:sldId id="358" r:id="rId97"/>
    <p:sldId id="359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75" r:id="rId112"/>
    <p:sldId id="376" r:id="rId113"/>
    <p:sldId id="377" r:id="rId114"/>
    <p:sldId id="379" r:id="rId115"/>
    <p:sldId id="380" r:id="rId116"/>
    <p:sldId id="381" r:id="rId117"/>
    <p:sldId id="378" r:id="rId118"/>
    <p:sldId id="382" r:id="rId119"/>
    <p:sldId id="383" r:id="rId120"/>
    <p:sldId id="384" r:id="rId121"/>
    <p:sldId id="386" r:id="rId122"/>
    <p:sldId id="385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4" r:id="rId131"/>
    <p:sldId id="395" r:id="rId132"/>
    <p:sldId id="266" r:id="rId133"/>
  </p:sldIdLst>
  <p:sldSz cx="12192000" cy="6858000"/>
  <p:notesSz cx="6858000" cy="9144000"/>
  <p:embeddedFontLst>
    <p:embeddedFont>
      <p:font typeface="Arial Unicode MS" panose="020B0600000101010101" charset="-127"/>
      <p:regular r:id="rId134"/>
    </p:embeddedFont>
    <p:embeddedFont>
      <p:font typeface="나눔고딕 ExtraBold" panose="020B0600000101010101" charset="-127"/>
      <p:bold r:id="rId135"/>
    </p:embeddedFont>
    <p:embeddedFont>
      <p:font typeface="나눔바른고딕" panose="020B0600000101010101" charset="-127"/>
      <p:regular r:id="rId136"/>
      <p:bold r:id="rId137"/>
    </p:embeddedFont>
    <p:embeddedFont>
      <p:font typeface="맑은 고딕" panose="020B0503020000020004" pitchFamily="50" charset="-127"/>
      <p:regular r:id="rId138"/>
      <p:bold r:id="rId139"/>
    </p:embeddedFont>
    <p:embeddedFont>
      <p:font typeface="함초롬바탕" panose="02030504000101010101" pitchFamily="18" charset="-127"/>
      <p:regular r:id="rId140"/>
      <p:bold r:id="rId1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D484"/>
    <a:srgbClr val="00B050"/>
    <a:srgbClr val="FF0066"/>
    <a:srgbClr val="FF33CC"/>
    <a:srgbClr val="FF66FF"/>
    <a:srgbClr val="586776"/>
    <a:srgbClr val="C03A2C"/>
    <a:srgbClr val="9BBB59"/>
    <a:srgbClr val="F39C12"/>
    <a:srgbClr val="15A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432" y="108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7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pPr/>
              <a:t>2019-03-06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1.png"/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ulpep/Notification-Popup-Window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84213" y="5519383"/>
            <a:ext cx="1591194" cy="104860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3057A7A-A564-4C91-A938-052CA6ABBB72}"/>
              </a:ext>
            </a:extLst>
          </p:cNvPr>
          <p:cNvSpPr/>
          <p:nvPr/>
        </p:nvSpPr>
        <p:spPr>
          <a:xfrm>
            <a:off x="2922233" y="3764132"/>
            <a:ext cx="6347534" cy="16068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77893" y="4244395"/>
            <a:ext cx="603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+mj-lt"/>
              </a:rPr>
              <a:t>4</a:t>
            </a:r>
            <a:r>
              <a:rPr lang="ko-KR" altLang="en-US" sz="3600" b="1" dirty="0">
                <a:latin typeface="+mj-lt"/>
              </a:rPr>
              <a:t>조 팀 보고서</a:t>
            </a:r>
            <a:endParaRPr lang="en-US" altLang="ko-KR" sz="3600" b="1" dirty="0">
              <a:latin typeface="+mj-lt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B0F319-B7A5-4D43-84F0-5D9C40FCB332}"/>
              </a:ext>
            </a:extLst>
          </p:cNvPr>
          <p:cNvSpPr/>
          <p:nvPr/>
        </p:nvSpPr>
        <p:spPr>
          <a:xfrm>
            <a:off x="4021584" y="1487010"/>
            <a:ext cx="3994952" cy="11674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Mini ERP</a:t>
            </a:r>
          </a:p>
        </p:txBody>
      </p: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424160" y="0"/>
            <a:ext cx="176784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74BD24-49DE-435A-9EC8-70BB2BB946B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1" y="235887"/>
            <a:ext cx="9906000" cy="6412563"/>
          </a:xfrm>
          <a:prstGeom prst="rect">
            <a:avLst/>
          </a:prstGeom>
        </p:spPr>
      </p:pic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176921" y="416614"/>
            <a:ext cx="2233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&lt;ERD&gt;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665F157-0CBF-4D94-88CE-8B30C5FC3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0589"/>
            <a:ext cx="65" cy="54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1269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109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이상권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26720" y="862540"/>
            <a:ext cx="1184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품목 검색</a:t>
            </a:r>
            <a:endParaRPr kumimoji="1" 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4" name="image4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757646" y="1428206"/>
            <a:ext cx="10363200" cy="517289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조성호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26720" y="862540"/>
            <a:ext cx="1184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굴림" pitchFamily="50" charset="-127"/>
              </a:rPr>
              <a:t>주문 등록</a:t>
            </a:r>
            <a:endParaRPr kumimoji="1" 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cs typeface="굴림" pitchFamily="50" charset="-127"/>
            </a:endParaRP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80B5B7-BA19-4DD7-91AB-5B78E951ED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58" y="1315155"/>
            <a:ext cx="6799513" cy="47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402B38-90FD-480C-8DE2-A7EDC205E1C0}"/>
              </a:ext>
            </a:extLst>
          </p:cNvPr>
          <p:cNvSpPr txBox="1"/>
          <p:nvPr/>
        </p:nvSpPr>
        <p:spPr>
          <a:xfrm>
            <a:off x="7445829" y="1306286"/>
            <a:ext cx="45394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AutoNum type="arabicPeriod"/>
            </a:pPr>
            <a:r>
              <a:rPr lang="ko-KR" altLang="ko-KR" dirty="0">
                <a:latin typeface="+mj-lt"/>
              </a:rPr>
              <a:t>해당 데이터를 검색하여 선택할 수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ko-KR" dirty="0">
                <a:latin typeface="+mj-lt"/>
              </a:rPr>
              <a:t>있는 창을 띄워줍니다</a:t>
            </a:r>
            <a:r>
              <a:rPr lang="en-US" altLang="ko-KR" dirty="0">
                <a:latin typeface="+mj-lt"/>
              </a:rPr>
              <a:t>.</a:t>
            </a:r>
          </a:p>
          <a:p>
            <a:pPr lvl="0"/>
            <a:endParaRPr lang="ko-KR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2. </a:t>
            </a:r>
            <a:r>
              <a:rPr lang="ko-KR" altLang="ko-KR" dirty="0">
                <a:latin typeface="+mj-lt"/>
              </a:rPr>
              <a:t>주문품목을 보여줍니다</a:t>
            </a:r>
            <a:r>
              <a:rPr lang="en-US" altLang="ko-KR" dirty="0">
                <a:latin typeface="+mj-lt"/>
              </a:rPr>
              <a:t>.</a:t>
            </a:r>
          </a:p>
          <a:p>
            <a:pPr lvl="0"/>
            <a:endParaRPr lang="ko-KR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3. </a:t>
            </a:r>
            <a:r>
              <a:rPr lang="ko-KR" altLang="ko-KR" dirty="0">
                <a:latin typeface="+mj-lt"/>
              </a:rPr>
              <a:t>품목을 검색하여 선택할 수 있는 </a:t>
            </a:r>
            <a:endParaRPr lang="en-US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    </a:t>
            </a:r>
            <a:r>
              <a:rPr lang="ko-KR" altLang="ko-KR" dirty="0">
                <a:latin typeface="+mj-lt"/>
              </a:rPr>
              <a:t>창을 띄워줍니다</a:t>
            </a:r>
            <a:r>
              <a:rPr lang="en-US" altLang="ko-KR" dirty="0">
                <a:latin typeface="+mj-lt"/>
              </a:rPr>
              <a:t>.</a:t>
            </a:r>
          </a:p>
          <a:p>
            <a:pPr lvl="0"/>
            <a:endParaRPr lang="ko-KR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4. </a:t>
            </a:r>
            <a:r>
              <a:rPr lang="ko-KR" altLang="ko-KR" dirty="0">
                <a:latin typeface="+mj-lt"/>
              </a:rPr>
              <a:t>②의 선택부분에 체크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ko-KR" dirty="0">
                <a:latin typeface="+mj-lt"/>
              </a:rPr>
              <a:t>되어있는 품목 </a:t>
            </a:r>
            <a:endParaRPr lang="en-US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   </a:t>
            </a:r>
            <a:r>
              <a:rPr lang="ko-KR" altLang="ko-KR" dirty="0">
                <a:latin typeface="+mj-lt"/>
              </a:rPr>
              <a:t>삭제합니다</a:t>
            </a:r>
            <a:r>
              <a:rPr lang="en-US" altLang="ko-KR" dirty="0">
                <a:latin typeface="+mj-lt"/>
              </a:rPr>
              <a:t>.</a:t>
            </a:r>
          </a:p>
          <a:p>
            <a:pPr lvl="0"/>
            <a:endParaRPr lang="ko-KR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5. </a:t>
            </a:r>
            <a:r>
              <a:rPr lang="ko-KR" altLang="ko-KR" dirty="0">
                <a:latin typeface="+mj-lt"/>
              </a:rPr>
              <a:t>주문서를 저장합니다</a:t>
            </a:r>
            <a:r>
              <a:rPr lang="en-US" altLang="ko-KR" dirty="0">
                <a:latin typeface="+mj-lt"/>
              </a:rPr>
              <a:t>.</a:t>
            </a:r>
          </a:p>
          <a:p>
            <a:pPr lvl="0"/>
            <a:endParaRPr lang="ko-KR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6. </a:t>
            </a:r>
            <a:r>
              <a:rPr lang="ko-KR" altLang="ko-KR" dirty="0">
                <a:latin typeface="+mj-lt"/>
              </a:rPr>
              <a:t>주문서를 다시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ko-KR" dirty="0">
                <a:latin typeface="+mj-lt"/>
              </a:rPr>
              <a:t>작성합니다</a:t>
            </a:r>
            <a:r>
              <a:rPr lang="en-US" altLang="ko-KR" dirty="0">
                <a:latin typeface="+mj-lt"/>
              </a:rPr>
              <a:t>.</a:t>
            </a:r>
            <a:endParaRPr lang="ko-KR" altLang="ko-KR" dirty="0">
              <a:latin typeface="+mj-lt"/>
            </a:endParaRPr>
          </a:p>
          <a:p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조성호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26720" y="8625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거래조회</a:t>
            </a: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80B5B7-BA19-4DD7-91AB-5B78E951ED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58" y="1315155"/>
            <a:ext cx="6799513" cy="47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402B38-90FD-480C-8DE2-A7EDC205E1C0}"/>
              </a:ext>
            </a:extLst>
          </p:cNvPr>
          <p:cNvSpPr txBox="1"/>
          <p:nvPr/>
        </p:nvSpPr>
        <p:spPr>
          <a:xfrm>
            <a:off x="7445829" y="1306286"/>
            <a:ext cx="45394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AutoNum type="arabicPeriod"/>
            </a:pPr>
            <a:r>
              <a:rPr lang="ko-KR" altLang="ko-KR" dirty="0">
                <a:latin typeface="+mj-lt"/>
              </a:rPr>
              <a:t>해당 데이터를 검색하여 선택할 수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ko-KR" dirty="0">
                <a:latin typeface="+mj-lt"/>
              </a:rPr>
              <a:t>있는 창을 띄워줍니다</a:t>
            </a:r>
            <a:r>
              <a:rPr lang="en-US" altLang="ko-KR" dirty="0">
                <a:latin typeface="+mj-lt"/>
              </a:rPr>
              <a:t>.</a:t>
            </a:r>
          </a:p>
          <a:p>
            <a:pPr lvl="0"/>
            <a:endParaRPr lang="ko-KR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2. </a:t>
            </a:r>
            <a:r>
              <a:rPr lang="ko-KR" altLang="ko-KR" dirty="0">
                <a:latin typeface="+mj-lt"/>
              </a:rPr>
              <a:t>주문품목을 보여줍니다</a:t>
            </a:r>
            <a:r>
              <a:rPr lang="en-US" altLang="ko-KR" dirty="0">
                <a:latin typeface="+mj-lt"/>
              </a:rPr>
              <a:t>.</a:t>
            </a:r>
          </a:p>
          <a:p>
            <a:pPr lvl="0"/>
            <a:endParaRPr lang="ko-KR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3. </a:t>
            </a:r>
            <a:r>
              <a:rPr lang="ko-KR" altLang="ko-KR" dirty="0">
                <a:latin typeface="+mj-lt"/>
              </a:rPr>
              <a:t>품목을 검색하여 선택할 수 있는 </a:t>
            </a:r>
            <a:endParaRPr lang="en-US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    </a:t>
            </a:r>
            <a:r>
              <a:rPr lang="ko-KR" altLang="ko-KR" dirty="0">
                <a:latin typeface="+mj-lt"/>
              </a:rPr>
              <a:t>창을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ko-KR" dirty="0">
                <a:latin typeface="+mj-lt"/>
              </a:rPr>
              <a:t>띄워줍니다</a:t>
            </a:r>
            <a:r>
              <a:rPr lang="en-US" altLang="ko-KR" dirty="0">
                <a:latin typeface="+mj-lt"/>
              </a:rPr>
              <a:t>.</a:t>
            </a:r>
          </a:p>
          <a:p>
            <a:pPr lvl="0"/>
            <a:endParaRPr lang="ko-KR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4. </a:t>
            </a:r>
            <a:r>
              <a:rPr lang="ko-KR" altLang="ko-KR" dirty="0">
                <a:latin typeface="+mj-lt"/>
              </a:rPr>
              <a:t>②의 선택부분에 체크되어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ko-KR" dirty="0">
                <a:latin typeface="+mj-lt"/>
              </a:rPr>
              <a:t>있는 </a:t>
            </a:r>
            <a:endParaRPr lang="en-US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    </a:t>
            </a:r>
            <a:r>
              <a:rPr lang="ko-KR" altLang="ko-KR" dirty="0">
                <a:latin typeface="+mj-lt"/>
              </a:rPr>
              <a:t>품목 삭제합니다</a:t>
            </a:r>
            <a:r>
              <a:rPr lang="en-US" altLang="ko-KR" dirty="0">
                <a:latin typeface="+mj-lt"/>
              </a:rPr>
              <a:t>.</a:t>
            </a:r>
          </a:p>
          <a:p>
            <a:pPr lvl="0"/>
            <a:endParaRPr lang="ko-KR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5. </a:t>
            </a:r>
            <a:r>
              <a:rPr lang="ko-KR" altLang="ko-KR" dirty="0">
                <a:latin typeface="+mj-lt"/>
              </a:rPr>
              <a:t>주문서를 저장합니다</a:t>
            </a:r>
            <a:r>
              <a:rPr lang="en-US" altLang="ko-KR" dirty="0">
                <a:latin typeface="+mj-lt"/>
              </a:rPr>
              <a:t>.</a:t>
            </a:r>
          </a:p>
          <a:p>
            <a:pPr lvl="0"/>
            <a:endParaRPr lang="ko-KR" altLang="ko-KR" dirty="0">
              <a:latin typeface="+mj-lt"/>
            </a:endParaRPr>
          </a:p>
          <a:p>
            <a:pPr lvl="0"/>
            <a:r>
              <a:rPr lang="en-US" altLang="ko-KR" dirty="0">
                <a:latin typeface="+mj-lt"/>
              </a:rPr>
              <a:t>6. </a:t>
            </a:r>
            <a:r>
              <a:rPr lang="ko-KR" altLang="ko-KR" dirty="0">
                <a:latin typeface="+mj-lt"/>
              </a:rPr>
              <a:t>주문서를 다시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ko-KR" dirty="0">
                <a:latin typeface="+mj-lt"/>
              </a:rPr>
              <a:t>작성합니다</a:t>
            </a:r>
            <a:r>
              <a:rPr lang="en-US" altLang="ko-KR" dirty="0">
                <a:latin typeface="+mj-lt"/>
              </a:rPr>
              <a:t>.</a:t>
            </a:r>
            <a:endParaRPr lang="ko-KR" altLang="ko-KR" dirty="0">
              <a:latin typeface="+mj-lt"/>
            </a:endParaRPr>
          </a:p>
          <a:p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조성호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26720" y="8625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거래수정</a:t>
            </a: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CABF99-BFF6-46F0-9730-29C2F2344A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29" y="1346779"/>
            <a:ext cx="7025938" cy="4830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6913EB-9B34-47E2-813A-8B499A30A0B7}"/>
              </a:ext>
            </a:extLst>
          </p:cNvPr>
          <p:cNvSpPr txBox="1"/>
          <p:nvPr/>
        </p:nvSpPr>
        <p:spPr>
          <a:xfrm>
            <a:off x="7461041" y="1231872"/>
            <a:ext cx="43042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AutoNum type="arabicPeriod"/>
            </a:pPr>
            <a:r>
              <a:rPr lang="ko-KR" altLang="ko-KR" dirty="0"/>
              <a:t>해당 정보를 검색하여 선택할 수 있는 창을 띄워줍니다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2. </a:t>
            </a:r>
            <a:r>
              <a:rPr lang="ko-KR" altLang="ko-KR" dirty="0"/>
              <a:t>현 거래상태에 따라 선택할 수 있는</a:t>
            </a:r>
            <a:endParaRPr lang="en-US" altLang="ko-KR" dirty="0"/>
          </a:p>
          <a:p>
            <a:pPr lvl="0"/>
            <a:r>
              <a:rPr lang="en-US" altLang="ko-KR" dirty="0"/>
              <a:t>    </a:t>
            </a:r>
            <a:r>
              <a:rPr lang="ko-KR" altLang="ko-KR" dirty="0"/>
              <a:t>범위의 거래상태를 보여주고 </a:t>
            </a:r>
            <a:endParaRPr lang="en-US" altLang="ko-KR" dirty="0"/>
          </a:p>
          <a:p>
            <a:pPr lvl="0"/>
            <a:r>
              <a:rPr lang="en-US" altLang="ko-KR" dirty="0"/>
              <a:t>    </a:t>
            </a:r>
            <a:r>
              <a:rPr lang="ko-KR" altLang="ko-KR" dirty="0"/>
              <a:t>선택할</a:t>
            </a:r>
            <a:r>
              <a:rPr lang="en-US" altLang="ko-KR" dirty="0"/>
              <a:t> </a:t>
            </a:r>
            <a:r>
              <a:rPr lang="ko-KR" altLang="ko-KR" dirty="0"/>
              <a:t>수</a:t>
            </a:r>
            <a:r>
              <a:rPr lang="en-US" altLang="ko-KR" dirty="0"/>
              <a:t> </a:t>
            </a:r>
            <a:r>
              <a:rPr lang="ko-KR" altLang="ko-KR" dirty="0"/>
              <a:t>있습니다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3. </a:t>
            </a:r>
            <a:r>
              <a:rPr lang="ko-KR" altLang="ko-KR" dirty="0"/>
              <a:t>해당 거래의 견적내용을 보여줍니다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4. </a:t>
            </a:r>
            <a:r>
              <a:rPr lang="ko-KR" altLang="en-US" dirty="0"/>
              <a:t>변</a:t>
            </a:r>
            <a:r>
              <a:rPr lang="ko-KR" altLang="ko-KR" dirty="0"/>
              <a:t>경된 정보로 해당 거래를 수정합니다</a:t>
            </a:r>
            <a:r>
              <a:rPr lang="en-US" altLang="ko-KR" dirty="0"/>
              <a:t>.</a:t>
            </a:r>
          </a:p>
          <a:p>
            <a:pPr lvl="0"/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조성호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26720" y="8625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물류등록</a:t>
            </a: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99879E-7A25-4A51-87E6-274CAAD0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6" y="1307675"/>
            <a:ext cx="7144903" cy="5171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0256D2-EF71-48EF-9C13-C0F1FCAAB0AD}"/>
              </a:ext>
            </a:extLst>
          </p:cNvPr>
          <p:cNvSpPr txBox="1"/>
          <p:nvPr/>
        </p:nvSpPr>
        <p:spPr>
          <a:xfrm>
            <a:off x="7421584" y="1393969"/>
            <a:ext cx="474681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buAutoNum type="arabicPeriod"/>
            </a:pPr>
            <a:r>
              <a:rPr lang="ko-KR" altLang="ko-KR" dirty="0"/>
              <a:t>이동가능한 창고를 선택할</a:t>
            </a:r>
            <a:r>
              <a:rPr lang="en-US" altLang="ko-KR" dirty="0"/>
              <a:t> </a:t>
            </a:r>
            <a:r>
              <a:rPr lang="ko-KR" altLang="ko-KR" dirty="0"/>
              <a:t>수</a:t>
            </a:r>
            <a:r>
              <a:rPr lang="en-US" altLang="ko-KR" dirty="0"/>
              <a:t> </a:t>
            </a:r>
            <a:r>
              <a:rPr lang="ko-KR" altLang="ko-KR" dirty="0"/>
              <a:t>있습니다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2. </a:t>
            </a:r>
            <a:r>
              <a:rPr lang="ko-KR" altLang="ko-KR" dirty="0"/>
              <a:t>현재창고의 재고내역을 보여줍니다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3. </a:t>
            </a:r>
            <a:r>
              <a:rPr lang="ko-KR" altLang="ko-KR" dirty="0"/>
              <a:t>이동할 품목내역을 보여줍니다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4. </a:t>
            </a:r>
            <a:r>
              <a:rPr lang="ko-KR" altLang="ko-KR" dirty="0"/>
              <a:t>선택한 품목을 이동품목으로 옮깁니다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5.</a:t>
            </a:r>
            <a:r>
              <a:rPr lang="ko-KR" altLang="ko-KR" dirty="0"/>
              <a:t>선택한 이동품목을 취소합니다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6. </a:t>
            </a:r>
            <a:r>
              <a:rPr lang="ko-KR" altLang="ko-KR" dirty="0"/>
              <a:t>④에서 이동할 품목의 개수를 설정합니다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7. </a:t>
            </a:r>
            <a:r>
              <a:rPr lang="ko-KR" altLang="ko-KR" dirty="0"/>
              <a:t>이동품목목록을 비웁니다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8. </a:t>
            </a:r>
            <a:r>
              <a:rPr lang="ko-KR" altLang="ko-KR" dirty="0"/>
              <a:t>입력된 정보를 토대로 물류를 등록합니다</a:t>
            </a:r>
            <a:r>
              <a:rPr lang="en-US" altLang="ko-KR" dirty="0"/>
              <a:t>.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조성호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26720" y="8625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재고추가</a:t>
            </a: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6F7143-A06D-4BDF-BC9E-DF6082F235B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48" y="865075"/>
            <a:ext cx="4055612" cy="582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2FD874-6056-4C81-A3FD-D325D9091394}"/>
              </a:ext>
            </a:extLst>
          </p:cNvPr>
          <p:cNvSpPr txBox="1"/>
          <p:nvPr/>
        </p:nvSpPr>
        <p:spPr>
          <a:xfrm>
            <a:off x="6193675" y="1797541"/>
            <a:ext cx="59983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AutoNum type="arabicPeriod"/>
            </a:pPr>
            <a:r>
              <a:rPr lang="ko-KR" altLang="ko-KR" dirty="0"/>
              <a:t>해당 정보를 검색하여 선택할 수 있는 창을 띄워줍니다</a:t>
            </a:r>
            <a:r>
              <a:rPr lang="en-US" altLang="ko-KR" dirty="0"/>
              <a:t>.</a:t>
            </a:r>
          </a:p>
          <a:p>
            <a:pPr marL="342900" lvl="0" indent="-342900">
              <a:buAutoNum type="arabicPeriod"/>
            </a:pPr>
            <a:endParaRPr lang="ko-KR" altLang="ko-KR" dirty="0"/>
          </a:p>
          <a:p>
            <a:pPr lvl="0"/>
            <a:r>
              <a:rPr lang="en-US" altLang="ko-KR" dirty="0"/>
              <a:t>2. </a:t>
            </a:r>
            <a:r>
              <a:rPr lang="ko-KR" altLang="ko-KR" dirty="0"/>
              <a:t>추가할 재고의 개수를 입력합니다</a:t>
            </a:r>
            <a:r>
              <a:rPr lang="en-US" altLang="ko-KR" dirty="0"/>
              <a:t>.</a:t>
            </a:r>
          </a:p>
          <a:p>
            <a:pPr lvl="0"/>
            <a:endParaRPr lang="ko-KR" altLang="ko-KR" dirty="0"/>
          </a:p>
          <a:p>
            <a:pPr lvl="0"/>
            <a:r>
              <a:rPr lang="en-US" altLang="ko-KR" dirty="0"/>
              <a:t>3. </a:t>
            </a:r>
            <a:r>
              <a:rPr lang="ko-KR" altLang="ko-KR" dirty="0"/>
              <a:t>입력된 정보를 토대로 재고를 추가합니다</a:t>
            </a:r>
            <a:r>
              <a:rPr lang="en-US" altLang="ko-KR" dirty="0"/>
              <a:t>.</a:t>
            </a:r>
          </a:p>
          <a:p>
            <a:pPr lvl="0"/>
            <a:endParaRPr lang="ko-KR" altLang="ko-KR" dirty="0"/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재고에 데이터가 추가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수정 되면 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품목테이블에서 해당 품목코드의 재고 개수 변동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 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변동 이후 재고가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개이면 해당 재고데이터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1">
            <a:extLst>
              <a:ext uri="{FF2B5EF4-FFF2-40B4-BE49-F238E27FC236}">
                <a16:creationId xmlns:a16="http://schemas.microsoft.com/office/drawing/2014/main" id="{18B1D1AC-7D8F-41E5-BF3D-12CAE0A4DC00}"/>
              </a:ext>
            </a:extLst>
          </p:cNvPr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C7BAD-D6A5-41FE-B13B-BDCF7E248A3E}"/>
              </a:ext>
            </a:extLst>
          </p:cNvPr>
          <p:cNvSpPr txBox="1"/>
          <p:nvPr/>
        </p:nvSpPr>
        <p:spPr>
          <a:xfrm>
            <a:off x="878254" y="570639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단위테스트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A108BA-66DD-444E-8E7D-5F95A4856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61" y="939971"/>
            <a:ext cx="84772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56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1">
            <a:extLst>
              <a:ext uri="{FF2B5EF4-FFF2-40B4-BE49-F238E27FC236}">
                <a16:creationId xmlns:a16="http://schemas.microsoft.com/office/drawing/2014/main" id="{18B1D1AC-7D8F-41E5-BF3D-12CAE0A4DC00}"/>
              </a:ext>
            </a:extLst>
          </p:cNvPr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C7BAD-D6A5-41FE-B13B-BDCF7E248A3E}"/>
              </a:ext>
            </a:extLst>
          </p:cNvPr>
          <p:cNvSpPr txBox="1"/>
          <p:nvPr/>
        </p:nvSpPr>
        <p:spPr>
          <a:xfrm>
            <a:off x="878254" y="570639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단위테스트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733E4B-531A-4349-981B-6625E37A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46" y="76200"/>
            <a:ext cx="84582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298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1">
            <a:extLst>
              <a:ext uri="{FF2B5EF4-FFF2-40B4-BE49-F238E27FC236}">
                <a16:creationId xmlns:a16="http://schemas.microsoft.com/office/drawing/2014/main" id="{18B1D1AC-7D8F-41E5-BF3D-12CAE0A4DC00}"/>
              </a:ext>
            </a:extLst>
          </p:cNvPr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C7BAD-D6A5-41FE-B13B-BDCF7E248A3E}"/>
              </a:ext>
            </a:extLst>
          </p:cNvPr>
          <p:cNvSpPr txBox="1"/>
          <p:nvPr/>
        </p:nvSpPr>
        <p:spPr>
          <a:xfrm>
            <a:off x="1181100" y="6985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주문등록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9D7DF9-261E-44E8-9813-5AE4162A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067832"/>
            <a:ext cx="110204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870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830216-51A7-4190-80F0-18E2A283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" y="390616"/>
            <a:ext cx="10988274" cy="6342105"/>
          </a:xfrm>
          <a:prstGeom prst="rect">
            <a:avLst/>
          </a:prstGeom>
        </p:spPr>
      </p:pic>
      <p:sp>
        <p:nvSpPr>
          <p:cNvPr id="4" name="자유형 31">
            <a:extLst>
              <a:ext uri="{FF2B5EF4-FFF2-40B4-BE49-F238E27FC236}">
                <a16:creationId xmlns:a16="http://schemas.microsoft.com/office/drawing/2014/main" id="{18B1D1AC-7D8F-41E5-BF3D-12CAE0A4DC00}"/>
              </a:ext>
            </a:extLst>
          </p:cNvPr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0B89365-2E5B-40B4-98FA-27FBE96DFB66}"/>
              </a:ext>
            </a:extLst>
          </p:cNvPr>
          <p:cNvSpPr/>
          <p:nvPr/>
        </p:nvSpPr>
        <p:spPr>
          <a:xfrm>
            <a:off x="781235" y="570639"/>
            <a:ext cx="1758051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C7BAD-D6A5-41FE-B13B-BDCF7E248A3E}"/>
              </a:ext>
            </a:extLst>
          </p:cNvPr>
          <p:cNvSpPr txBox="1"/>
          <p:nvPr/>
        </p:nvSpPr>
        <p:spPr>
          <a:xfrm>
            <a:off x="829744" y="578455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물류등록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74011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F3A6C6D-B8FD-40A1-B857-5F3C86E063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1" y="1481055"/>
          <a:ext cx="10515598" cy="4334795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725838708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58046236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96423686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66819945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86388454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97384707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43779167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48812318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5293183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37178189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3484968523"/>
                    </a:ext>
                  </a:extLst>
                </a:gridCol>
              </a:tblGrid>
              <a:tr h="219657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189264"/>
                  </a:ext>
                </a:extLst>
              </a:tr>
              <a:tr h="21965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430664"/>
                  </a:ext>
                </a:extLst>
              </a:tr>
              <a:tr h="21965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489291"/>
                  </a:ext>
                </a:extLst>
              </a:tr>
              <a:tr h="21965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202092"/>
                  </a:ext>
                </a:extLst>
              </a:tr>
              <a:tr h="21965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060269"/>
                  </a:ext>
                </a:extLst>
              </a:tr>
              <a:tr h="3236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해당 필드로 바번호 생성할 것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306360"/>
                  </a:ext>
                </a:extLst>
              </a:tr>
              <a:tr h="3236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5808"/>
                  </a:ext>
                </a:extLst>
              </a:tr>
              <a:tr h="3236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item_standard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박스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컨테이너 등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767904"/>
                  </a:ext>
                </a:extLst>
              </a:tr>
              <a:tr h="3236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item_unit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단위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미터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리터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킬로그램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988308"/>
                  </a:ext>
                </a:extLst>
              </a:tr>
              <a:tr h="3236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item_class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완제품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자재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반제품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753273"/>
                  </a:ext>
                </a:extLst>
              </a:tr>
              <a:tr h="3236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item_fee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 현재가격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지속적으로 업데이트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239461"/>
                  </a:ext>
                </a:extLst>
              </a:tr>
              <a:tr h="3236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stock_count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 재고 갯수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050981"/>
                  </a:ext>
                </a:extLst>
              </a:tr>
              <a:tr h="3236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item_image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이미지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30937"/>
                  </a:ext>
                </a:extLst>
              </a:tr>
              <a:tr h="3236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item_group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해당품목그룹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식음료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컴퓨터셋트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442223"/>
                  </a:ext>
                </a:extLst>
              </a:tr>
              <a:tr h="32365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item_comment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08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8049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통합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027395"/>
              </p:ext>
            </p:extLst>
          </p:nvPr>
        </p:nvGraphicFramePr>
        <p:xfrm>
          <a:off x="566058" y="1001490"/>
          <a:ext cx="11207929" cy="5578640"/>
        </p:xfrm>
        <a:graphic>
          <a:graphicData uri="http://schemas.openxmlformats.org/drawingml/2006/table">
            <a:tbl>
              <a:tblPr/>
              <a:tblGrid>
                <a:gridCol w="665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5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9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22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7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6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94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47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29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62381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대쉬보드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381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30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대쉬보드가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당초의 목적에 부합하게 동작하는지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381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319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381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5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처음 프로그램 구동시 대쉬보드의 거래 내역이 정상적으로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보이는가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거래테이블에 들어있는 결과가 보일것이라고 예상함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동일하게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 테이블의 결과값을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출력함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만들어진 거래내역의 상세정보를 조회할 수 있는가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 컨트롤의 버튼클릭시 해당 거래의 상세정보를 볼 수 있을것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이라고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상세정보를 확인할 수 있음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1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상세정보에서 진행단계를 변경 할 수 있는가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상세정보의 진행단계 클릭시 진행단계 변경이 가능할 것이라고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실제로 승인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취소 등이 가능함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1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ID04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상세정보에서 담당자를 변경 할 수 있는가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상세정보의 진행단계 클릭시 담당자 변경이 가능할 것이라고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실제로 담당자 변경이 가능함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1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ID05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상세정보에서 출고창고를 변경 할 수 있는가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상세정보의 진행단계 클릭시 출고창고 변경이 가능할 것이라고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실제로 출고 창고의 변경이 가능함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7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ID06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대쉬보드에서 실제로 거래에대한 처리가 가능한가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거래를 클릭하고 상세정보의 진행상태를 변경해 가며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거래의 모든 하나의 처리가 가능할 것이라고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등록된 거래에 대해 모든 처리가 가능했으며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하나의 거래의 완료가 가능했음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1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ID07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대쉬보드에서 거래의 취소가 가능한가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거래의 취소가 가능 할 것이라고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 정보에서 거래상태를 취소로 변경할 경우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거래의 취소가 가능했음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1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ID07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대쉬보드에서 거래상태 변경시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 확인이 가능한가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단 변경이 가능할 것이라고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거래 상태가 변경됨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403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통합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782020"/>
              </p:ext>
            </p:extLst>
          </p:nvPr>
        </p:nvGraphicFramePr>
        <p:xfrm>
          <a:off x="365760" y="1027609"/>
          <a:ext cx="11373394" cy="5649604"/>
        </p:xfrm>
        <a:graphic>
          <a:graphicData uri="http://schemas.openxmlformats.org/drawingml/2006/table">
            <a:tbl>
              <a:tblPr/>
              <a:tblGrid>
                <a:gridCol w="675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1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8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7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72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83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56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110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83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7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1571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367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Machine_Server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과의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Machine_Client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Machine_Monitoring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과의 상호작용 테스트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571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698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서버를 경유해 클라이언트 들 간 명령어를 전하고 그에대한 반환값을 올바른 결과로 전달하는지에 대한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71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609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해당서버에 각각의 클라이언트가 접속을 해야 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또한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Machine_Client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을 이용해 명령어를 전달하기에 동일한 이름을 가진 클라이언트가 있다면 안됨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71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56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 클라이언트가 접속했을때 반응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 해당 클라이언트가 접속되었음을 알려주며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모니터링 클라이언트에 머신이 접속됨을 알려줌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 머신 클라이언트가 접속되었음을 알리고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   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기대결과에 부합한 결과를 보여줌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4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머신클라이언트가 접속했음을 모니터링 클라이언트가 감지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머신 클라이언트가 최초 접속할 경우 서버에 접속 메시지를 날려        모니터링 클라이언트가 이를 감지해 접속 확인을 체크함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머신 클라이언트가 서버에 접속 메시지를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보낸것을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감지해 원하는 결과를 보여줌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0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서버가 닫혀있을때 클라이언트 들이 접속할 경우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TCP Client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connected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프로퍼티가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false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 경우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retrun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하도록         해 의도대로 접속종료 될 것이라고 생각함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TCP Client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객체 초기화 부분전에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connected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참조해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null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참조 오류 출력됨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FAIL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ID04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모니터링 클라이언트가 접속종료 명령어를 클라이언트에게 보낼 경우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 접속이 되었음으로 모니터링 클라이언트가 명령어를 보내면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머신 클라이언트가 접속종료 할 것이라 생각함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머신클라이언트의 이름을 가진 명령어를 확인하고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원하는 결과를 나타냄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7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ID05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모니터링 클라이언트가 재접속 명령어를 클라이언트에게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보낼 경우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머신클라이언트가 재접속 되면서 서버와 다시 연결될때 연결 메시지를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보낼 것이라고 생각함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기대결과와 같은 결과를 나타냄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40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ID06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모니터링 클라이언트가 투입자재 확인에 대한 명령어를 클라이언트에게 보낼 경우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머신클라이언트가 서버에서 받은 투입자재에대한 명령어를 획득하고 현재까지 머신클라이언트에서 저장된 바코드의 정보와 개수를 반환받을 것이라고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메시지를 획득 하고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바코드의 정보와 개수를 가진 메시지를 모니터링클라이언트에서 확인 할 수 있다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4553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통합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60287"/>
              </p:ext>
            </p:extLst>
          </p:nvPr>
        </p:nvGraphicFramePr>
        <p:xfrm>
          <a:off x="444138" y="1062447"/>
          <a:ext cx="11286308" cy="5485151"/>
        </p:xfrm>
        <a:graphic>
          <a:graphicData uri="http://schemas.openxmlformats.org/drawingml/2006/table">
            <a:tbl>
              <a:tblPr/>
              <a:tblGrid>
                <a:gridCol w="670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7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92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12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06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025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2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52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79940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230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품목 바코드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인쇄폼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동작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940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972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품목 바코드 인쇄 폼이 올바르게 동작하는지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940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825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94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9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품목의 이름을 빈값으로 두고 검색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전체결과가 나올것이라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칸이 비어있을경우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아이템에 대해 결과가 나옴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98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품목의 이름으로 검색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입력한 검색키워드가 포함된 모든 품목이 검색될 것이라고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검색키워드를 가지고있는 모든 품목이 검색됨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54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검색된 품목을 더블클릭해 바코드를 생성함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클릭한 품목에 맞는 바코드가 생성될 것이라고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의도한 결과대로 해당 품목을 가진 바코드가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ID04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용지에 인쇄할수 있는 바코드의 개수보다 더 크게 입력함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A4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한장에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 인쇄가 가능하지만 그 이상으로 출력할 경우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입력되지않을것이라 생각함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의도대로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 이상입력시 불가능하다고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메시지를 출력함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ID05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인쇄할 바코드의 개수를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으로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개는 출력되지않을것이라고 생각함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개에 대한 예외처리를 해 두지않아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아무것도 인쇄되지않은 이미지파일이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FAIL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ID06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인쇄한 바코드가 실제로 스캐너로 인식이 되지는지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결국똑같은 바코드이기에 스캐너로 스캔한다면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품목의 코드가 나올것으로 생각함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품목의 코드를 확인 할 수 있음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0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ID07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만들어진 이미지가 실제로 저장이 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saveFileDailog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지정한 경로에 만들어진 바코드이미지가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저장되어있을것이라고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의도한 결과대로 해당위치에 선택한 바코드가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입력한 개수만큼 저장된 이미지파일이 생성됨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0166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통합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61413"/>
              </p:ext>
            </p:extLst>
          </p:nvPr>
        </p:nvGraphicFramePr>
        <p:xfrm>
          <a:off x="478970" y="994298"/>
          <a:ext cx="11164388" cy="5294531"/>
        </p:xfrm>
        <a:graphic>
          <a:graphicData uri="http://schemas.openxmlformats.org/drawingml/2006/table">
            <a:tbl>
              <a:tblPr/>
              <a:tblGrid>
                <a:gridCol w="663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8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1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39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11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37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90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11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16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114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235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주문조회 폼 동작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14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89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주문조회 폼이 원하는 의도대로 동작하는지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14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64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146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1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5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거래처의 이름을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빈값으로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두고 검색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전체결과가 나올것이라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칸이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비어있을경우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모든 주문에 대해 결과가 나옴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134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거래처의 이름으로 검색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그룹을 키워드로 잡고 검색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입력한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검색키워드가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포함된 모든 거래처가 검색될 것이라고 생각함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결과로 지성욱 그룹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조성호 그룹이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나올것이라고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생각함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검색키워드를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가지고있는 모든 품목이 검색됨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지성욱 그룹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조성호 그룹의 주문내역이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16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검색된 주문조회를 클릭해 상세 내역을 호출함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주문에 대한 모든 품목의 내역이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나올것이라고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의도한 결과대로 이루어짐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품목과 개수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금액등이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호출됨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61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ID04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상세정보를 호출할때 모든 품목에 대한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총액이 계산이 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아이폰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배터리부품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배터리부품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모든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개수에대한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금액을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계산해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알려줄것이라고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기대결과와 일치함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총액이 원하는 결과대로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208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통합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70649"/>
              </p:ext>
            </p:extLst>
          </p:nvPr>
        </p:nvGraphicFramePr>
        <p:xfrm>
          <a:off x="635727" y="1023400"/>
          <a:ext cx="10920546" cy="5744650"/>
        </p:xfrm>
        <a:graphic>
          <a:graphicData uri="http://schemas.openxmlformats.org/drawingml/2006/table">
            <a:tbl>
              <a:tblPr/>
              <a:tblGrid>
                <a:gridCol w="64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9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1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3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634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1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99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68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10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437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3729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32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Machine_Client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올바른 동작을 확인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29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199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머신클라이언트가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사용자가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원하는대로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동작하는지를 테스트함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29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735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머신 서버에 접속을 했다고 가정함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296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9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 클라이언트가 접속했을때 반응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 해당 머신이 접속했다고 알림을 보낼것이라 생각함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 접속했다고 메시지를 보내며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서버가 닫혀있을경우 클라이언트가 접속했을경우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 접속할때 일정시간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초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이상이 지나도록 연결이되지 않으면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접속하지못했다고 가정해 에러를 출력하지 않을것이라 생각함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일정시간 안에 접속이되지않아 지정해놓은 예외가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호출되어 의도한 결과와 일치함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Appconfig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저장되어있는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변경합니다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메뉴스트립의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'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메뉴에서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변경한다면 바뀌게 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기대결과와 같은 결과를 나타냄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6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ID04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Appconfig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저장되어있는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을 변경합니다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메뉴스트립의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설정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메뉴에서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변경한다면 바뀌게 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기대결과와 같은 결과를 나타냄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ID05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Appconfig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저장되어있는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변경합니다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올바른 아이피가 아닌 값을 입력할 경우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Ipaddr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클래스의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parser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메소드를 이용해 올바른 아이피라면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등록되도록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예외처리하여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올바르지않다면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등록되지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않을것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쓰레기 결과를 입력했을경우 입력값이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형식을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취하지 못한다면 등록되지않음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6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ID06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화면고정옵션이 동작하는지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메뉴의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화면고정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클릭시 머신클라이언트가 최상단에 고정됨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의도한 결과와 일치함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ID07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자재투입현황 기능이 동작하는지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자재투입현황 메뉴를 호출할 경우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이 머신을 지나간 모든 자재에 대한 정보와 개수가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서버로 보낼것이라고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모든 정보가 담긴 바코드리스트의 결과와 만들어진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메시지의 결과가 동일함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ID08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자재에대한 바코드를 잘 읽어 저장하는지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바코드스캐너가 지나간 자재의 바코드를 읽고 컬렉션에 저장할 것이라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생각함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스캐너가 동작할때마다 읽은 바코드의 정보가 찍혀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리스트에 추가되고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동일한 코드일경우 개수가 증가함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ID09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"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"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메뉴가 동작하는지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종료할 경우 서버와의 통신을 올바르게 끊기위해 서버종료 메소드를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호출 후 프로그램종료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의도한대로 서버종료 메소드를 호출 후 서버에는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올바르게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접속종료되었다고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처리됨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ID10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"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재접속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"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메뉴가 동작하는지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재접속할 경우 서버와의 통신을 올바르게 종료한 후 머신클라이언트를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다시 실행할것이라 생각함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의도한대로 올바르게 서버와 통신을 종료 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재시작되며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서버와 다시 통신을 성공함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3781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통합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67319"/>
              </p:ext>
            </p:extLst>
          </p:nvPr>
        </p:nvGraphicFramePr>
        <p:xfrm>
          <a:off x="438332" y="1170230"/>
          <a:ext cx="11170194" cy="5477159"/>
        </p:xfrm>
        <a:graphic>
          <a:graphicData uri="http://schemas.openxmlformats.org/drawingml/2006/table">
            <a:tbl>
              <a:tblPr/>
              <a:tblGrid>
                <a:gridCol w="66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3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24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68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87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1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31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2059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56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프로그램중에서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chatserver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작동시켰을때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클라이언트가 여러 작동을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한후의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서버가 하는 반응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06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847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채팅 프로그램을 사용하기 위해서 해당 프로그램이 하드웨어 성능이 낮은 컴퓨터에서도 돌아가는지 확인하며 해당 프로그램이 정상적으로 작동하는지 확인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채팅 서버 프로그램이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설계때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의도대로 클라이언트에 반응해주는지 확인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06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59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채팅서버가 사용하는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와 포트를 다른 프로그램이 사용하고 있지 않아야함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서버에 접속할때 닉네임이 서로 중첩되지 않아야한다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063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2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클라이언트가 접속시 제대로 로그가 뜨는지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접속자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로그가 뜨면서 해당 접속자가 사용자에 추가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접속 로그 및 접속자가 사용자에 추가됨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2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제대로 채팅 클라이언트의 종료를 끊는지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클라이언트와 프로그램과의 연결이 끊어졌습니다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출력후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해당 접속을 종료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접속이 끊어진것을 인지 하고 접속이 끊김을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로그에 추가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65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채팅클라이언트에서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방을 만드는 메시지 보냈을때 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방을 만들고 원하는 접속자들을 추가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하고 방에 메시지 저장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원하는 대로 서버에 방을 만들고 해당 방에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메시지 내용들을 저장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4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ID04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클라이언트에서 전체 메시지를 보냈을때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내용이 서버에 접속한 인원들에게 전송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전체 사용자에게 메시지가 전달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4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ID05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클라이언트에서 특정 방에 메시지 보낼때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내용이 방 접속인원으로 등록된 인원들에게만 전송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방의 인원들에게만 메시지 내용이 전달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4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ID06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클라이언트에서 이미 있는 방을 만들려 할때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방 이름은 있음을 전달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방은 이미 있다는 메시지 전달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4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ID07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클라이언트가 채팅서버에 접속했을때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클라이언트에게 채팅에 접속한 인원 현재 개설된 방 내용을 전달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 정보와 접속 인원을 전달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25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ID08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클라이언트에서 방을 삭제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방이 채팅서버에서 삭제되고 모든 클라이언트에게 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방이 삭제되었다는 메시지를 전달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방이 삭제 되어 해당 방을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삭제한다는 메시지를 전달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4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ID09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클라이언트에서 방에 참가한다는 메시지를 보낼때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방에 해당 접속자가 추가됨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방의 접속자에 클라이언트의 닉네임이 추가됨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40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ID10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클라이언트에서 이미 들어와있는 닉네임으로 접근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 있는 닉네임이라고 출력되어 해당 접속을 차단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접속을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비허용하고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차단됨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769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ID11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클라이언트가 접속종료 없이 연결이 끊김을 로그에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추가하는지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클라이언트와 프로그램과의 연결이 끊어졌습니다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출력후 해당 접속을 종료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접속이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끊어졌을때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채팅 접속이 예외처리 되어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처리가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끊남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2601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통합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757552"/>
              </p:ext>
            </p:extLst>
          </p:nvPr>
        </p:nvGraphicFramePr>
        <p:xfrm>
          <a:off x="836023" y="931821"/>
          <a:ext cx="10755087" cy="5511520"/>
        </p:xfrm>
        <a:graphic>
          <a:graphicData uri="http://schemas.openxmlformats.org/drawingml/2006/table">
            <a:tbl>
              <a:tblPr/>
              <a:tblGrid>
                <a:gridCol w="58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2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425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31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9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627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31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948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62154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4900" marR="4900" marT="4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291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채팅서버및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FTP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서버에 접속한 클라이언트</a:t>
                      </a:r>
                    </a:p>
                  </a:txBody>
                  <a:tcPr marL="4900" marR="4900" marT="4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15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4900" marR="4900" marT="4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507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프로그램을 사용하기 위해서 해당 프로그램이 하드웨어 성능이 낮은 컴퓨터에서도 돌아가는지 확인하며 해당 프로그램이 정상적으로 작동하는지 확인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클라이언트 프로그램이 설계때 의도대로 서버와 통신하면서 제대로 작동하는지</a:t>
                      </a:r>
                    </a:p>
                  </a:txBody>
                  <a:tcPr marL="4900" marR="4900" marT="4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15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4900" marR="4900" marT="4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45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접속시 로그인 창의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들은 이미 접속하지 않는 아이디로 접속하여야한다</a:t>
                      </a:r>
                    </a:p>
                  </a:txBody>
                  <a:tcPr marL="4900" marR="4900" marT="4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154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4900" marR="4900" marT="4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4900" marR="4900" marT="4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4900" marR="4900" marT="4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4900" marR="4900" marT="4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4900" marR="4900" marT="49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클라이언트가 서버 접속시 방목록과 전체 접속 인원을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받아오는지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화면에 채팅 접속인원과 방 목록이 출력됨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 접속인원과 방 목록이 보여짐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29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메시지를 전송시 제대로 서버에 전송되고 화면에 출력되는지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화면에 자신이 보낸 메시지가 출력됨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화면에 자신이 보낸 메시지 내용이 추가됨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55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방을 만들었을때 제대로 서버에도 해당 이름의 방이 만들어지는지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방목록에 자신이 만든 방의 이름이 추가됨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방목록에 자신이 만든 방이 추가됨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2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ID04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서버에서 메시지가 도착했을때 알림 메시지가 제대로 뜨는지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PC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하단 오른쪽에 채팅 알림이 나옴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PC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하단쪽에 메시지 알림이 나타남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2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ID05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자신에게 온 알림 메시지를 클릭했을때 해당 방의 채팅창으로 이동하는지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알림이 온 메시지의 방으로 채팅방이 이동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채팅방으로 이동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2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ID06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FTP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200MB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이상 파일을 올리려고 했을때 올려지는지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용량이 크므로 더 작은 파일을 선택하라는 메시지박스 출력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경고 문구가 나오면서 해당 파일은 업로드 안됨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2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ID07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FTP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서버에서 파일을 다운로드 제대로 받을수있는지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자신이 원하는 위치를 지정하여 저장할수 있는 창이 열림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다운로드 창이 열림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7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ID08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프로그램을 종료시 완전히 종료가 되는지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프로그램이 종료시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CMD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 해당 프로그램과 같은 이름의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프로세서들을 모두 강제로 종료시키는 명령출력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클라이언트와 같은 모든 이름의 프로그램은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종료됨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2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ID09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FTP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서버에서 파일을 다운받을때 해당 프로그램이 멈추지 않는지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프로그램이 멈추지 않고 제대로 작동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프로그램이 멈추지 않고 제대로 작동됨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21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ID10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프로그램을 최소화했을때 다른 폼 또한 같이 최소화되는지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메시지 폼과 함께 다른 폼들도 최소화시킴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띄워져있는 폼 창들이 같이 움직임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4900" marR="4900" marT="4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5664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통합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316716"/>
              </p:ext>
            </p:extLst>
          </p:nvPr>
        </p:nvGraphicFramePr>
        <p:xfrm>
          <a:off x="548638" y="1114698"/>
          <a:ext cx="11129555" cy="5016140"/>
        </p:xfrm>
        <a:graphic>
          <a:graphicData uri="http://schemas.openxmlformats.org/drawingml/2006/table">
            <a:tbl>
              <a:tblPr/>
              <a:tblGrid>
                <a:gridCol w="6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3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05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6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82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17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872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182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05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5827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022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프로그램중에서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ftpserver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작동시켰을때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클라이언트가 여러 작동을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한후의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서버가 하는 반응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827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769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채팅 프로그램을 사용하기 위해서 해당 프로그램이 하드웨어 성능이 낮은 컴퓨터에서도 돌아가는지 확인하며 해당 프로그램이 정상적으로 작동하는지 확인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FTP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서버를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작동시켰을때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해당 파일들을 업로드 시키고 다운로드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시켜줄수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있는지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827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475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FTP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서버가 사용하는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와 포트를 다른 프로그램이 사용하고 있지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않아야함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8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5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FTP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클라이언트가 파일을 업로드 시킴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클라이언트가 선택한 방의 이름과 같은 폴더에 파일을 업로드함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폴더가 없을때는 폴더 생성후 업로드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폴더를 생성후 업로드 성공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8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FTP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클라이언트가 파일을 선택하고 다운로드해도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프로그램이 다운안되고 작동하는지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FTP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클라이언트가 선택한 파일을 제대로 클라이언트의 로컬 컴퓨터에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저장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파일을 다운받아 저장 성공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0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FTP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클라이언트가 접속종료했을때 제대로 접속 종료를 감지하는지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FTP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클라이언트가 접속종료 했음을 텍스트 박스에 로그로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접속을 종료했음을 텍스트박스에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88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ID04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FTP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클라이언트가 강제 종료되었을때도 해당 클라이언트의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접속을 종료하는지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FTP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클라이언트에서 접속이 끊겼음을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접속이 끊겼음을 텍스트박스에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8140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통합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312187"/>
              </p:ext>
            </p:extLst>
          </p:nvPr>
        </p:nvGraphicFramePr>
        <p:xfrm>
          <a:off x="444133" y="1079867"/>
          <a:ext cx="11216643" cy="5259974"/>
        </p:xfrm>
        <a:graphic>
          <a:graphicData uri="http://schemas.openxmlformats.org/drawingml/2006/table">
            <a:tbl>
              <a:tblPr/>
              <a:tblGrid>
                <a:gridCol w="666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6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54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1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247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54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6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957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54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31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27019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420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프로그램중에서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machineserver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작동시켰을때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클라이언트가 여러 작동을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한후의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서버가 하는 반응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19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320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채팅 프로그램을 사용하기 위해서 해당 프로그램이 하드웨어 성능이 낮은 컴퓨터에서도 돌아가는지 확인하며 해당 프로그램이 정상적으로 작동하는지 확인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machine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서버를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작동시켰을때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해당 클라이언트에 메시지를 전달하는지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9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842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머신서버가 사용하는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와 포트를 다른 프로그램이 사용하고 있지 않아야함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19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84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머신 클라이언트가 접속 후 제대로 해당 클라이언트의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메시지를 모든 접속 클라이언트에 전달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서버가 받은 메시지들이 모두 클라이언트에 전달됨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메시지들이 모두 접속한 클라이언트에 전달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4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머신 클라이언트가 접속 종료 메시지를 전달했을때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제대로 접속 클라이언트에서 제거되는지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클라이언트가 접속한 클라이언트 중에서 제거됨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클라이언트가 종료 했음을 모든 클라이언트에 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메시지로 전달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37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머신 클라이언트가 접속 종료한다는 메시지를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전달 않고 강제 종료 되었을때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클라이언트와 접속이 끊겼음을 로그로 텍스트박스에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접속이 끊겼음을 텍스트박스에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9912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이상권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 descr="단위테스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6347" y="940525"/>
            <a:ext cx="9673538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C74CF66-A982-4180-ADA9-883A09F495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1" y="1481054"/>
          <a:ext cx="10515598" cy="4045538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187492070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662786414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370434423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78149351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85153331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84837679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17942361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301138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87990952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309233789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2956679905"/>
                    </a:ext>
                  </a:extLst>
                </a:gridCol>
              </a:tblGrid>
              <a:tr h="292294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20261"/>
                  </a:ext>
                </a:extLst>
              </a:tr>
              <a:tr h="29229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022332"/>
                  </a:ext>
                </a:extLst>
              </a:tr>
              <a:tr h="292294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4777"/>
                  </a:ext>
                </a:extLst>
              </a:tr>
              <a:tr h="292294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175270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081970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번호 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사용자 입력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655806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이름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524261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Business_tel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전화번호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044308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Business_addr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주소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479957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Business_email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402895"/>
                  </a:ext>
                </a:extLst>
              </a:tr>
              <a:tr h="4306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Business_presenter</a:t>
                      </a:r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대표자명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35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2109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 descr="단위테스트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8890" y="958788"/>
            <a:ext cx="10506236" cy="57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45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 descr="단위테스트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293" y="1036398"/>
            <a:ext cx="11221375" cy="547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61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 descr="단위테스트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560" y="1123898"/>
            <a:ext cx="11056841" cy="53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80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 descr="단위테스트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602" y="949912"/>
            <a:ext cx="10611757" cy="55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794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 descr="단위테스트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2838" y="953268"/>
            <a:ext cx="9606324" cy="563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445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96369"/>
              </p:ext>
            </p:extLst>
          </p:nvPr>
        </p:nvGraphicFramePr>
        <p:xfrm>
          <a:off x="740229" y="1045031"/>
          <a:ext cx="10833461" cy="5366271"/>
        </p:xfrm>
        <a:graphic>
          <a:graphicData uri="http://schemas.openxmlformats.org/drawingml/2006/table">
            <a:tbl>
              <a:tblPr/>
              <a:tblGrid>
                <a:gridCol w="643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3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453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3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49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583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3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78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64908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658">
                <a:tc gridSpan="12"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클래스에서 메서드를 호출해서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사용했을때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반응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908">
                <a:tc gridSpan="12"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105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80">
                <a:tc gridSpan="12"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클래스의 메서드를 사용하여 제대로 기능을 하는지를 살펴봄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908">
                <a:tc gridSpan="12"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402">
                <a:tc gridSpan="12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Excel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창은 이미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닫겨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있어야 하며 제대로 된 기능을 사용하기 위해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Excel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 설치되어 있어야함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908"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5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3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생산 계획서를 출력 선택하였을때 제대로 출력되는지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생산견적서를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원하는 경로에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생산견적서가 제대로 출력도미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3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견적서를 출력 선택 하였을때 제대로 출력되는지 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견적서가 경로에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견적서가 제대로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32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원하는 경로에 해당 문서가 출력되는지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원하는 경로에 문서가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선택 경로에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4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ID04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입고증명서가 원하는 경로에 값들이 제대로 출력되는지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입고증명서가 값이 넣어져 경로에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입고증명서가 제대로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4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ID05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 열려져있는 엑셀파일에 값이 출력되는지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파일을 사용할 수 없음이 뜸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오류가 발생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FAIL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4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ID06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출고 증명서가 제대로 값이 넣어져 출력되는지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출고 증명서가 값이 넣어져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출고증명서가 선택 경로에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4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ID07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입고 증명서가 제대로 값이 넣어져 출력되는지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입고 증명서가 값이 넣어져 경로에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입고 증명서가 선택 경로에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566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ID08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 전표가 제대로 값이 넣어져 출력되는지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 전표가 경로에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매출 전표가 선택 경로에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4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ID09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매입 전표가 제대로 값이 넣어져 출력되는지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매입 전표가 경로에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매입 전표가 경로에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5573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37710"/>
              </p:ext>
            </p:extLst>
          </p:nvPr>
        </p:nvGraphicFramePr>
        <p:xfrm>
          <a:off x="672442" y="1003177"/>
          <a:ext cx="10833019" cy="5489395"/>
        </p:xfrm>
        <a:graphic>
          <a:graphicData uri="http://schemas.openxmlformats.org/drawingml/2006/table">
            <a:tbl>
              <a:tblPr/>
              <a:tblGrid>
                <a:gridCol w="643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08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670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55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221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35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클래스에서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메서드를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호출해서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사용했을때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반응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1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0463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클래스의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메서드를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사용하여 제대로 기능을 하는지를 살펴봄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219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70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연결되어있어야하며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인터넷 또한 원활한 속도가 되어야함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219"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2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2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물류데이터를 조회 클릭하였을때 검색이 제대로 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내용과 일치하게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제대로 된 값이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262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주문 코드를 선택하여 넣었을때 제대로 주문 코드입력 텍스트 박스에 입력되는지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해당값과 동일한 값이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제대로 된 값이 주문 코드 입력 텍스트 박스에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42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창고 코드 검색을 눌렀을때 제대로 된 값이 내보내 지는지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해당값과 동일한 값이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제대로 된 값이 주문 코드 입력 텍스트 박스에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2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ID04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검색을 눌렀을대 제대로 된 검색 결과가 나오는지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값들로 일치 되는 검색결과가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검색결과가 검색 조건과 일치하는 값이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PASS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871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63134"/>
              </p:ext>
            </p:extLst>
          </p:nvPr>
        </p:nvGraphicFramePr>
        <p:xfrm>
          <a:off x="763479" y="1123898"/>
          <a:ext cx="10839635" cy="5303532"/>
        </p:xfrm>
        <a:graphic>
          <a:graphicData uri="http://schemas.openxmlformats.org/drawingml/2006/table">
            <a:tbl>
              <a:tblPr/>
              <a:tblGrid>
                <a:gridCol w="643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7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9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466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43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53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589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43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9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28899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49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클래스에서 메서드를 호출해서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사용했을때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반응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99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105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392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클래스의 메서드를 사용하여 제대로 기능을 하는지를 살펴봄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899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105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5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해당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와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연결되어있어야하며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인터넷 또한 원활한 속도가 되어야함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89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8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4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견적서를 조회 클릭하였을때 검색이 제대로 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결과가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내용과 일치하게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제대로 된 값이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10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주문 코드를 선택하여 넣었을때 제대로 주문 코드입력 텍스트 박스에 입력되는지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해당값과 동일한 값이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제대로 된 값이 주문 코드 입력 텍스트 박스에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3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엑셀 내보내기를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눌렀을때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제대로 된 값이 내보내 지는지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데이터그리드뷰에 있는 내용과 동일한 내용이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검색 결과로 나온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데이터그리드뷰의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내용이 엑셀 파일로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6819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971874"/>
              </p:ext>
            </p:extLst>
          </p:nvPr>
        </p:nvGraphicFramePr>
        <p:xfrm>
          <a:off x="672442" y="958787"/>
          <a:ext cx="10833019" cy="5406500"/>
        </p:xfrm>
        <a:graphic>
          <a:graphicData uri="http://schemas.openxmlformats.org/drawingml/2006/table">
            <a:tbl>
              <a:tblPr/>
              <a:tblGrid>
                <a:gridCol w="643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3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7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45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3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49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58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38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77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334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221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클래스에서 메서드를 호출해서 사용했을때 반응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4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531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클래스의 메서드를 사용하여 제대로 기능을 하는지를 살펴봄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4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606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와 연결되어있어야하며 인터넷 또한 원활한 속도가 되어야함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43"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9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출고 증명서를 검색 하였을때 제대로 된 검색 결과가 나오는지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내용과 일치하게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제대로 된 값이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676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창고 코드를 선택하여 넣었을때 제대로 창고 코드입력 텍스트 박스에 입력되는지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해당값과 동일한 값이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제대로 된 값이 창고 코드 입력 텍스트 박스에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54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엑셀 내보내기를 눌렀을때 제대로 된 값이 내보내 지는지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데이터그리드뷰에 있는 내용과 동일한 내용이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결과로 나온 데이터그리드뷰의 내용이 엑셀 파일로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8880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209985"/>
              </p:ext>
            </p:extLst>
          </p:nvPr>
        </p:nvGraphicFramePr>
        <p:xfrm>
          <a:off x="763479" y="1123898"/>
          <a:ext cx="10839635" cy="5241389"/>
        </p:xfrm>
        <a:graphic>
          <a:graphicData uri="http://schemas.openxmlformats.org/drawingml/2006/table">
            <a:tbl>
              <a:tblPr/>
              <a:tblGrid>
                <a:gridCol w="643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7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9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466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43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53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589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43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197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26217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400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클래스에서 메서드를 호출해서 사용했을때 반응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217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50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클래스의 메서드를 사용하여 제대로 기능을 하는지를 살펴봄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217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984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와 연결되어있어야하며 인터넷 또한 원활한 속도가 되어야함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21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2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58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입고 증명서를 검색 하였을때 제대로 된 검색 결과가 나오는지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결과가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내용과 일치하게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제대로 된 값이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11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창고 코드를 선택하여 넣었을때 제대로 창고 코드입력 텍스트 박스에 입력되는지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해당값과 동일한 값이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제대로 된 값이 창고 코드 입력 텍스트 박스에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354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엑셀 내보내기를 눌렀을때 제대로 된 값이 내보내 지는지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데이터그리드뷰에 있는 내용과 동일한 내용이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결과로 나온 데이터그리드뷰의 내용이 엑셀 파일로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35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0B971F-294B-4148-8052-7F5C9A3455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1" y="1529863"/>
          <a:ext cx="10515598" cy="3798274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134282275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91064291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048109983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196220232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84957670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60718772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621695684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32500791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022957793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247305973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1474198460"/>
                    </a:ext>
                  </a:extLst>
                </a:gridCol>
              </a:tblGrid>
              <a:tr h="316316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497060"/>
                  </a:ext>
                </a:extLst>
              </a:tr>
              <a:tr h="31631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358667"/>
                  </a:ext>
                </a:extLst>
              </a:tr>
              <a:tr h="31631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659426"/>
                  </a:ext>
                </a:extLst>
              </a:tr>
              <a:tr h="31631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690896"/>
                  </a:ext>
                </a:extLst>
              </a:tr>
              <a:tr h="3163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48414"/>
                  </a:ext>
                </a:extLst>
              </a:tr>
              <a:tr h="87531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거래처창고는 거래처코드로 입력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그외 사용자입력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335288"/>
                  </a:ext>
                </a:extLst>
              </a:tr>
              <a:tr h="87531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거래처창고는 거래처이름으로 입력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756233"/>
                  </a:ext>
                </a:extLst>
              </a:tr>
              <a:tr h="46607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WareHouse_standard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75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4339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단위 테스트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047074"/>
              </p:ext>
            </p:extLst>
          </p:nvPr>
        </p:nvGraphicFramePr>
        <p:xfrm>
          <a:off x="672441" y="1123898"/>
          <a:ext cx="10912916" cy="5312415"/>
        </p:xfrm>
        <a:graphic>
          <a:graphicData uri="http://schemas.openxmlformats.org/drawingml/2006/table">
            <a:tbl>
              <a:tblPr/>
              <a:tblGrid>
                <a:gridCol w="648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4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61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4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94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60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040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41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2928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대상 상세 </a:t>
                      </a:r>
                      <a:r>
                        <a:rPr lang="en-US" altLang="ko-KR" sz="6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937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클래스에서 메서드를 호출해서 사용했을때 반응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8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테스트 시나리오 목적 </a:t>
                      </a:r>
                      <a:r>
                        <a:rPr lang="en-US" altLang="ko-KR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5269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클래스의 메서드를 사용하여 제대로 기능을 하는지를 살펴봄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28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가정 및 필요사항 </a:t>
                      </a:r>
                      <a:r>
                        <a:rPr lang="en-US" altLang="ko-KR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263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와 연결되어있어야하며 인터넷 또한 원활한 속도가 되어야함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83"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STEP (ID)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테스트 항목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기대결과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실제결과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5347" marR="5347" marT="53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59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ID01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생산 계획서를 조회 클릭하였을때 검색이 제대로 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결과가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내용과 일치하게 출력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제대로 된 값이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52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ID02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주문 코드를 선택하여 넣었을때 제대로 주문 코드입력 텍스트 박스에 입력되는지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해당값과 동일한 값이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제대로 된 값이 주문 코드 입력 텍스트 박스에 입력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4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ID03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엑셀 내보내기를 눌렀을때 제대로 된 값이 내보내 지는지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데이터그리드뷰에 있는 내용과 동일한 내용이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검색 결과로 나온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데이터그리드뷰의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내용이 엑셀 파일로 출력됨</a:t>
                      </a: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347" marR="5347" marT="53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1123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37838" y="735778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ea"/>
                <a:ea typeface="+mj-ea"/>
              </a:rPr>
              <a:t>결함</a:t>
            </a:r>
            <a:r>
              <a:rPr lang="en-US" altLang="ko-KR" sz="3200" spc="-150" dirty="0">
                <a:solidFill>
                  <a:srgbClr val="445566"/>
                </a:solidFill>
                <a:latin typeface="+mj-ea"/>
                <a:ea typeface="+mj-ea"/>
              </a:rPr>
              <a:t>/</a:t>
            </a:r>
            <a:r>
              <a:rPr lang="ko-KR" altLang="en-US" sz="3200" spc="-150" dirty="0">
                <a:solidFill>
                  <a:srgbClr val="445566"/>
                </a:solidFill>
                <a:latin typeface="+mj-ea"/>
                <a:ea typeface="+mj-ea"/>
              </a:rPr>
              <a:t>오류조치</a:t>
            </a: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6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A6207A-329F-4E10-94C1-08298AB5D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183907"/>
            <a:ext cx="11868150" cy="29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08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1523" y="5214498"/>
            <a:ext cx="9759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picture paints a thousand words, then why can`t I paint you The words will never show the you I`ve come to know if a face could launch a thousand ships, then where am I to go There`s no one home but you You`re all that`s left me too And when my love for life is running dry, you come and pour yourself on me If a man could be two places at one time I`d be with you Tomorrow and today, beside you all the way If the world should stop revolving spinning slowly down to die, I`d spend the end with you And when the world was through, Then one by one the stars would all go out and you and I would simply fly away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70670" y="1325269"/>
            <a:ext cx="3181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This sub-title is example slide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874" y="4935255"/>
            <a:ext cx="10158608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57" y="4165199"/>
            <a:ext cx="266700" cy="266700"/>
          </a:xfrm>
          <a:prstGeom prst="rect">
            <a:avLst/>
          </a:prstGeom>
        </p:spPr>
      </p:pic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99168"/>
              </p:ext>
            </p:extLst>
          </p:nvPr>
        </p:nvGraphicFramePr>
        <p:xfrm>
          <a:off x="2491233" y="4056618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" name="Image" r:id="rId4" imgW="355556" imgH="355556" progId="">
                  <p:embed/>
                </p:oleObj>
              </mc:Choice>
              <mc:Fallback>
                <p:oleObj name="Image" r:id="rId4" imgW="355556" imgH="355556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1233" y="4056618"/>
                        <a:ext cx="26670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151706"/>
              </p:ext>
            </p:extLst>
          </p:nvPr>
        </p:nvGraphicFramePr>
        <p:xfrm>
          <a:off x="4167593" y="4056618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" name="Image" r:id="rId6" imgW="355556" imgH="355556" progId="">
                  <p:embed/>
                </p:oleObj>
              </mc:Choice>
              <mc:Fallback>
                <p:oleObj name="Image" r:id="rId6" imgW="355556" imgH="355556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7593" y="4056618"/>
                        <a:ext cx="26670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37690"/>
              </p:ext>
            </p:extLst>
          </p:nvPr>
        </p:nvGraphicFramePr>
        <p:xfrm>
          <a:off x="5843953" y="4056618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" name="Image" r:id="rId8" imgW="355556" imgH="355556" progId="">
                  <p:embed/>
                </p:oleObj>
              </mc:Choice>
              <mc:Fallback>
                <p:oleObj name="Image" r:id="rId8" imgW="355556" imgH="355556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953" y="4056618"/>
                        <a:ext cx="26670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739807"/>
              </p:ext>
            </p:extLst>
          </p:nvPr>
        </p:nvGraphicFramePr>
        <p:xfrm>
          <a:off x="7520313" y="4056618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" name="Image" r:id="rId10" imgW="355556" imgH="355556" progId="">
                  <p:embed/>
                </p:oleObj>
              </mc:Choice>
              <mc:Fallback>
                <p:oleObj name="Image" r:id="rId10" imgW="355556" imgH="355556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0313" y="4056618"/>
                        <a:ext cx="26670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014204"/>
              </p:ext>
            </p:extLst>
          </p:nvPr>
        </p:nvGraphicFramePr>
        <p:xfrm>
          <a:off x="9196672" y="4056618"/>
          <a:ext cx="266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Image" r:id="rId12" imgW="355556" imgH="355556" progId="">
                  <p:embed/>
                </p:oleObj>
              </mc:Choice>
              <mc:Fallback>
                <p:oleObj name="Image" r:id="rId12" imgW="355556" imgH="355556" progId="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6672" y="4056618"/>
                        <a:ext cx="26670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Freeform 35"/>
          <p:cNvSpPr>
            <a:spLocks noEditPoints="1"/>
          </p:cNvSpPr>
          <p:nvPr/>
        </p:nvSpPr>
        <p:spPr bwMode="auto">
          <a:xfrm>
            <a:off x="1591405" y="1864748"/>
            <a:ext cx="2066356" cy="2066356"/>
          </a:xfrm>
          <a:custGeom>
            <a:avLst/>
            <a:gdLst>
              <a:gd name="T0" fmla="*/ 1274 w 3192"/>
              <a:gd name="T1" fmla="*/ 33 h 3193"/>
              <a:gd name="T2" fmla="*/ 903 w 3192"/>
              <a:gd name="T3" fmla="*/ 158 h 3193"/>
              <a:gd name="T4" fmla="*/ 581 w 3192"/>
              <a:gd name="T5" fmla="*/ 365 h 3193"/>
              <a:gd name="T6" fmla="*/ 317 w 3192"/>
              <a:gd name="T7" fmla="*/ 641 h 3193"/>
              <a:gd name="T8" fmla="*/ 125 w 3192"/>
              <a:gd name="T9" fmla="*/ 975 h 3193"/>
              <a:gd name="T10" fmla="*/ 18 w 3192"/>
              <a:gd name="T11" fmla="*/ 1354 h 3193"/>
              <a:gd name="T12" fmla="*/ 4 w 3192"/>
              <a:gd name="T13" fmla="*/ 1719 h 3193"/>
              <a:gd name="T14" fmla="*/ 84 w 3192"/>
              <a:gd name="T15" fmla="*/ 2108 h 3193"/>
              <a:gd name="T16" fmla="*/ 251 w 3192"/>
              <a:gd name="T17" fmla="*/ 2457 h 3193"/>
              <a:gd name="T18" fmla="*/ 495 w 3192"/>
              <a:gd name="T19" fmla="*/ 2751 h 3193"/>
              <a:gd name="T20" fmla="*/ 801 w 3192"/>
              <a:gd name="T21" fmla="*/ 2981 h 3193"/>
              <a:gd name="T22" fmla="*/ 1159 w 3192"/>
              <a:gd name="T23" fmla="*/ 3132 h 3193"/>
              <a:gd name="T24" fmla="*/ 1554 w 3192"/>
              <a:gd name="T25" fmla="*/ 3192 h 3193"/>
              <a:gd name="T26" fmla="*/ 1918 w 3192"/>
              <a:gd name="T27" fmla="*/ 3160 h 3193"/>
              <a:gd name="T28" fmla="*/ 2288 w 3192"/>
              <a:gd name="T29" fmla="*/ 3035 h 3193"/>
              <a:gd name="T30" fmla="*/ 2611 w 3192"/>
              <a:gd name="T31" fmla="*/ 2828 h 3193"/>
              <a:gd name="T32" fmla="*/ 2875 w 3192"/>
              <a:gd name="T33" fmla="*/ 2552 h 3193"/>
              <a:gd name="T34" fmla="*/ 3066 w 3192"/>
              <a:gd name="T35" fmla="*/ 2217 h 3193"/>
              <a:gd name="T36" fmla="*/ 3173 w 3192"/>
              <a:gd name="T37" fmla="*/ 1839 h 3193"/>
              <a:gd name="T38" fmla="*/ 3188 w 3192"/>
              <a:gd name="T39" fmla="*/ 1474 h 3193"/>
              <a:gd name="T40" fmla="*/ 3109 w 3192"/>
              <a:gd name="T41" fmla="*/ 1085 h 3193"/>
              <a:gd name="T42" fmla="*/ 2941 w 3192"/>
              <a:gd name="T43" fmla="*/ 736 h 3193"/>
              <a:gd name="T44" fmla="*/ 2698 w 3192"/>
              <a:gd name="T45" fmla="*/ 441 h 3193"/>
              <a:gd name="T46" fmla="*/ 2390 w 3192"/>
              <a:gd name="T47" fmla="*/ 212 h 3193"/>
              <a:gd name="T48" fmla="*/ 2032 w 3192"/>
              <a:gd name="T49" fmla="*/ 61 h 3193"/>
              <a:gd name="T50" fmla="*/ 1637 w 3192"/>
              <a:gd name="T51" fmla="*/ 1 h 3193"/>
              <a:gd name="T52" fmla="*/ 2299 w 3192"/>
              <a:gd name="T53" fmla="*/ 1812 h 3193"/>
              <a:gd name="T54" fmla="*/ 2092 w 3192"/>
              <a:gd name="T55" fmla="*/ 2056 h 3193"/>
              <a:gd name="T56" fmla="*/ 1802 w 3192"/>
              <a:gd name="T57" fmla="*/ 2221 h 3193"/>
              <a:gd name="T58" fmla="*/ 1467 w 3192"/>
              <a:gd name="T59" fmla="*/ 2294 h 3193"/>
              <a:gd name="T60" fmla="*/ 1120 w 3192"/>
              <a:gd name="T61" fmla="*/ 2261 h 3193"/>
              <a:gd name="T62" fmla="*/ 798 w 3192"/>
              <a:gd name="T63" fmla="*/ 2109 h 3193"/>
              <a:gd name="T64" fmla="*/ 599 w 3192"/>
              <a:gd name="T65" fmla="*/ 1910 h 3193"/>
              <a:gd name="T66" fmla="*/ 823 w 3192"/>
              <a:gd name="T67" fmla="*/ 2023 h 3193"/>
              <a:gd name="T68" fmla="*/ 1077 w 3192"/>
              <a:gd name="T69" fmla="*/ 2022 h 3193"/>
              <a:gd name="T70" fmla="*/ 1313 w 3192"/>
              <a:gd name="T71" fmla="*/ 1893 h 3193"/>
              <a:gd name="T72" fmla="*/ 1217 w 3192"/>
              <a:gd name="T73" fmla="*/ 1844 h 3193"/>
              <a:gd name="T74" fmla="*/ 1190 w 3192"/>
              <a:gd name="T75" fmla="*/ 1773 h 3193"/>
              <a:gd name="T76" fmla="*/ 1271 w 3192"/>
              <a:gd name="T77" fmla="*/ 1699 h 3193"/>
              <a:gd name="T78" fmla="*/ 1090 w 3192"/>
              <a:gd name="T79" fmla="*/ 1658 h 3193"/>
              <a:gd name="T80" fmla="*/ 1046 w 3192"/>
              <a:gd name="T81" fmla="*/ 1554 h 3193"/>
              <a:gd name="T82" fmla="*/ 1083 w 3192"/>
              <a:gd name="T83" fmla="*/ 1497 h 3193"/>
              <a:gd name="T84" fmla="*/ 946 w 3192"/>
              <a:gd name="T85" fmla="*/ 1370 h 3193"/>
              <a:gd name="T86" fmla="*/ 1057 w 3192"/>
              <a:gd name="T87" fmla="*/ 1305 h 3193"/>
              <a:gd name="T88" fmla="*/ 900 w 3192"/>
              <a:gd name="T89" fmla="*/ 1147 h 3193"/>
              <a:gd name="T90" fmla="*/ 1120 w 3192"/>
              <a:gd name="T91" fmla="*/ 1143 h 3193"/>
              <a:gd name="T92" fmla="*/ 1476 w 3192"/>
              <a:gd name="T93" fmla="*/ 1329 h 3193"/>
              <a:gd name="T94" fmla="*/ 1687 w 3192"/>
              <a:gd name="T95" fmla="*/ 1121 h 3193"/>
              <a:gd name="T96" fmla="*/ 1875 w 3192"/>
              <a:gd name="T97" fmla="*/ 920 h 3193"/>
              <a:gd name="T98" fmla="*/ 1920 w 3192"/>
              <a:gd name="T99" fmla="*/ 922 h 3193"/>
              <a:gd name="T100" fmla="*/ 1985 w 3192"/>
              <a:gd name="T101" fmla="*/ 932 h 3193"/>
              <a:gd name="T102" fmla="*/ 2032 w 3192"/>
              <a:gd name="T103" fmla="*/ 933 h 3193"/>
              <a:gd name="T104" fmla="*/ 2097 w 3192"/>
              <a:gd name="T105" fmla="*/ 945 h 3193"/>
              <a:gd name="T106" fmla="*/ 2023 w 3192"/>
              <a:gd name="T107" fmla="*/ 999 h 3193"/>
              <a:gd name="T108" fmla="*/ 1975 w 3192"/>
              <a:gd name="T109" fmla="*/ 1029 h 3193"/>
              <a:gd name="T110" fmla="*/ 2144 w 3192"/>
              <a:gd name="T111" fmla="*/ 1085 h 3193"/>
              <a:gd name="T112" fmla="*/ 2308 w 3192"/>
              <a:gd name="T113" fmla="*/ 1261 h 3193"/>
              <a:gd name="T114" fmla="*/ 2378 w 3192"/>
              <a:gd name="T115" fmla="*/ 1418 h 3193"/>
              <a:gd name="T116" fmla="*/ 2594 w 3192"/>
              <a:gd name="T117" fmla="*/ 1391 h 3193"/>
              <a:gd name="T118" fmla="*/ 2524 w 3192"/>
              <a:gd name="T119" fmla="*/ 1475 h 3193"/>
              <a:gd name="T120" fmla="*/ 2405 w 3192"/>
              <a:gd name="T121" fmla="*/ 1527 h 3193"/>
              <a:gd name="T122" fmla="*/ 2572 w 3192"/>
              <a:gd name="T123" fmla="*/ 1578 h 3193"/>
              <a:gd name="T124" fmla="*/ 2413 w 3192"/>
              <a:gd name="T125" fmla="*/ 1632 h 3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92" h="3193">
                <a:moveTo>
                  <a:pt x="1596" y="0"/>
                </a:moveTo>
                <a:lnTo>
                  <a:pt x="1596" y="0"/>
                </a:lnTo>
                <a:lnTo>
                  <a:pt x="1554" y="1"/>
                </a:lnTo>
                <a:lnTo>
                  <a:pt x="1514" y="2"/>
                </a:lnTo>
                <a:lnTo>
                  <a:pt x="1473" y="5"/>
                </a:lnTo>
                <a:lnTo>
                  <a:pt x="1433" y="8"/>
                </a:lnTo>
                <a:lnTo>
                  <a:pt x="1392" y="13"/>
                </a:lnTo>
                <a:lnTo>
                  <a:pt x="1352" y="18"/>
                </a:lnTo>
                <a:lnTo>
                  <a:pt x="1313" y="25"/>
                </a:lnTo>
                <a:lnTo>
                  <a:pt x="1274" y="33"/>
                </a:lnTo>
                <a:lnTo>
                  <a:pt x="1235" y="41"/>
                </a:lnTo>
                <a:lnTo>
                  <a:pt x="1197" y="51"/>
                </a:lnTo>
                <a:lnTo>
                  <a:pt x="1159" y="61"/>
                </a:lnTo>
                <a:lnTo>
                  <a:pt x="1121" y="72"/>
                </a:lnTo>
                <a:lnTo>
                  <a:pt x="1083" y="84"/>
                </a:lnTo>
                <a:lnTo>
                  <a:pt x="1047" y="97"/>
                </a:lnTo>
                <a:lnTo>
                  <a:pt x="1010" y="111"/>
                </a:lnTo>
                <a:lnTo>
                  <a:pt x="974" y="125"/>
                </a:lnTo>
                <a:lnTo>
                  <a:pt x="939" y="141"/>
                </a:lnTo>
                <a:lnTo>
                  <a:pt x="903" y="158"/>
                </a:lnTo>
                <a:lnTo>
                  <a:pt x="869" y="175"/>
                </a:lnTo>
                <a:lnTo>
                  <a:pt x="835" y="193"/>
                </a:lnTo>
                <a:lnTo>
                  <a:pt x="801" y="212"/>
                </a:lnTo>
                <a:lnTo>
                  <a:pt x="768" y="231"/>
                </a:lnTo>
                <a:lnTo>
                  <a:pt x="736" y="252"/>
                </a:lnTo>
                <a:lnTo>
                  <a:pt x="704" y="272"/>
                </a:lnTo>
                <a:lnTo>
                  <a:pt x="672" y="294"/>
                </a:lnTo>
                <a:lnTo>
                  <a:pt x="641" y="317"/>
                </a:lnTo>
                <a:lnTo>
                  <a:pt x="610" y="341"/>
                </a:lnTo>
                <a:lnTo>
                  <a:pt x="581" y="365"/>
                </a:lnTo>
                <a:lnTo>
                  <a:pt x="551" y="389"/>
                </a:lnTo>
                <a:lnTo>
                  <a:pt x="523" y="415"/>
                </a:lnTo>
                <a:lnTo>
                  <a:pt x="495" y="441"/>
                </a:lnTo>
                <a:lnTo>
                  <a:pt x="467" y="468"/>
                </a:lnTo>
                <a:lnTo>
                  <a:pt x="440" y="495"/>
                </a:lnTo>
                <a:lnTo>
                  <a:pt x="414" y="523"/>
                </a:lnTo>
                <a:lnTo>
                  <a:pt x="389" y="552"/>
                </a:lnTo>
                <a:lnTo>
                  <a:pt x="365" y="581"/>
                </a:lnTo>
                <a:lnTo>
                  <a:pt x="340" y="611"/>
                </a:lnTo>
                <a:lnTo>
                  <a:pt x="317" y="641"/>
                </a:lnTo>
                <a:lnTo>
                  <a:pt x="294" y="673"/>
                </a:lnTo>
                <a:lnTo>
                  <a:pt x="272" y="704"/>
                </a:lnTo>
                <a:lnTo>
                  <a:pt x="251" y="736"/>
                </a:lnTo>
                <a:lnTo>
                  <a:pt x="231" y="769"/>
                </a:lnTo>
                <a:lnTo>
                  <a:pt x="211" y="802"/>
                </a:lnTo>
                <a:lnTo>
                  <a:pt x="192" y="836"/>
                </a:lnTo>
                <a:lnTo>
                  <a:pt x="175" y="870"/>
                </a:lnTo>
                <a:lnTo>
                  <a:pt x="156" y="905"/>
                </a:lnTo>
                <a:lnTo>
                  <a:pt x="141" y="939"/>
                </a:lnTo>
                <a:lnTo>
                  <a:pt x="125" y="975"/>
                </a:lnTo>
                <a:lnTo>
                  <a:pt x="110" y="1011"/>
                </a:lnTo>
                <a:lnTo>
                  <a:pt x="97" y="1047"/>
                </a:lnTo>
                <a:lnTo>
                  <a:pt x="84" y="1085"/>
                </a:lnTo>
                <a:lnTo>
                  <a:pt x="71" y="1121"/>
                </a:lnTo>
                <a:lnTo>
                  <a:pt x="60" y="1159"/>
                </a:lnTo>
                <a:lnTo>
                  <a:pt x="49" y="1198"/>
                </a:lnTo>
                <a:lnTo>
                  <a:pt x="41" y="1236"/>
                </a:lnTo>
                <a:lnTo>
                  <a:pt x="32" y="1275"/>
                </a:lnTo>
                <a:lnTo>
                  <a:pt x="25" y="1314"/>
                </a:lnTo>
                <a:lnTo>
                  <a:pt x="18" y="1354"/>
                </a:lnTo>
                <a:lnTo>
                  <a:pt x="13" y="1393"/>
                </a:lnTo>
                <a:lnTo>
                  <a:pt x="8" y="1433"/>
                </a:lnTo>
                <a:lnTo>
                  <a:pt x="4" y="1474"/>
                </a:lnTo>
                <a:lnTo>
                  <a:pt x="2" y="1514"/>
                </a:lnTo>
                <a:lnTo>
                  <a:pt x="0" y="1556"/>
                </a:lnTo>
                <a:lnTo>
                  <a:pt x="0" y="1596"/>
                </a:lnTo>
                <a:lnTo>
                  <a:pt x="0" y="1596"/>
                </a:lnTo>
                <a:lnTo>
                  <a:pt x="0" y="1637"/>
                </a:lnTo>
                <a:lnTo>
                  <a:pt x="2" y="1679"/>
                </a:lnTo>
                <a:lnTo>
                  <a:pt x="4" y="1719"/>
                </a:lnTo>
                <a:lnTo>
                  <a:pt x="8" y="1760"/>
                </a:lnTo>
                <a:lnTo>
                  <a:pt x="13" y="1800"/>
                </a:lnTo>
                <a:lnTo>
                  <a:pt x="18" y="1839"/>
                </a:lnTo>
                <a:lnTo>
                  <a:pt x="25" y="1879"/>
                </a:lnTo>
                <a:lnTo>
                  <a:pt x="32" y="1918"/>
                </a:lnTo>
                <a:lnTo>
                  <a:pt x="41" y="1957"/>
                </a:lnTo>
                <a:lnTo>
                  <a:pt x="49" y="1995"/>
                </a:lnTo>
                <a:lnTo>
                  <a:pt x="60" y="2034"/>
                </a:lnTo>
                <a:lnTo>
                  <a:pt x="71" y="2071"/>
                </a:lnTo>
                <a:lnTo>
                  <a:pt x="84" y="2108"/>
                </a:lnTo>
                <a:lnTo>
                  <a:pt x="97" y="2146"/>
                </a:lnTo>
                <a:lnTo>
                  <a:pt x="110" y="2182"/>
                </a:lnTo>
                <a:lnTo>
                  <a:pt x="125" y="2217"/>
                </a:lnTo>
                <a:lnTo>
                  <a:pt x="141" y="2254"/>
                </a:lnTo>
                <a:lnTo>
                  <a:pt x="156" y="2288"/>
                </a:lnTo>
                <a:lnTo>
                  <a:pt x="175" y="2323"/>
                </a:lnTo>
                <a:lnTo>
                  <a:pt x="192" y="2357"/>
                </a:lnTo>
                <a:lnTo>
                  <a:pt x="211" y="2391"/>
                </a:lnTo>
                <a:lnTo>
                  <a:pt x="231" y="2424"/>
                </a:lnTo>
                <a:lnTo>
                  <a:pt x="251" y="2457"/>
                </a:lnTo>
                <a:lnTo>
                  <a:pt x="272" y="2489"/>
                </a:lnTo>
                <a:lnTo>
                  <a:pt x="294" y="2520"/>
                </a:lnTo>
                <a:lnTo>
                  <a:pt x="317" y="2552"/>
                </a:lnTo>
                <a:lnTo>
                  <a:pt x="340" y="2582"/>
                </a:lnTo>
                <a:lnTo>
                  <a:pt x="365" y="2612"/>
                </a:lnTo>
                <a:lnTo>
                  <a:pt x="389" y="2641"/>
                </a:lnTo>
                <a:lnTo>
                  <a:pt x="414" y="2670"/>
                </a:lnTo>
                <a:lnTo>
                  <a:pt x="440" y="2698"/>
                </a:lnTo>
                <a:lnTo>
                  <a:pt x="467" y="2725"/>
                </a:lnTo>
                <a:lnTo>
                  <a:pt x="495" y="2751"/>
                </a:lnTo>
                <a:lnTo>
                  <a:pt x="523" y="2778"/>
                </a:lnTo>
                <a:lnTo>
                  <a:pt x="551" y="2804"/>
                </a:lnTo>
                <a:lnTo>
                  <a:pt x="581" y="2828"/>
                </a:lnTo>
                <a:lnTo>
                  <a:pt x="610" y="2852"/>
                </a:lnTo>
                <a:lnTo>
                  <a:pt x="641" y="2876"/>
                </a:lnTo>
                <a:lnTo>
                  <a:pt x="672" y="2899"/>
                </a:lnTo>
                <a:lnTo>
                  <a:pt x="704" y="2921"/>
                </a:lnTo>
                <a:lnTo>
                  <a:pt x="736" y="2941"/>
                </a:lnTo>
                <a:lnTo>
                  <a:pt x="768" y="2962"/>
                </a:lnTo>
                <a:lnTo>
                  <a:pt x="801" y="2981"/>
                </a:lnTo>
                <a:lnTo>
                  <a:pt x="835" y="3000"/>
                </a:lnTo>
                <a:lnTo>
                  <a:pt x="869" y="3018"/>
                </a:lnTo>
                <a:lnTo>
                  <a:pt x="903" y="3035"/>
                </a:lnTo>
                <a:lnTo>
                  <a:pt x="939" y="3052"/>
                </a:lnTo>
                <a:lnTo>
                  <a:pt x="974" y="3068"/>
                </a:lnTo>
                <a:lnTo>
                  <a:pt x="1010" y="3082"/>
                </a:lnTo>
                <a:lnTo>
                  <a:pt x="1047" y="3096"/>
                </a:lnTo>
                <a:lnTo>
                  <a:pt x="1083" y="3109"/>
                </a:lnTo>
                <a:lnTo>
                  <a:pt x="1121" y="3121"/>
                </a:lnTo>
                <a:lnTo>
                  <a:pt x="1159" y="3132"/>
                </a:lnTo>
                <a:lnTo>
                  <a:pt x="1197" y="3142"/>
                </a:lnTo>
                <a:lnTo>
                  <a:pt x="1235" y="3152"/>
                </a:lnTo>
                <a:lnTo>
                  <a:pt x="1274" y="3160"/>
                </a:lnTo>
                <a:lnTo>
                  <a:pt x="1313" y="3167"/>
                </a:lnTo>
                <a:lnTo>
                  <a:pt x="1352" y="3175"/>
                </a:lnTo>
                <a:lnTo>
                  <a:pt x="1392" y="3180"/>
                </a:lnTo>
                <a:lnTo>
                  <a:pt x="1433" y="3184"/>
                </a:lnTo>
                <a:lnTo>
                  <a:pt x="1473" y="3188"/>
                </a:lnTo>
                <a:lnTo>
                  <a:pt x="1514" y="3191"/>
                </a:lnTo>
                <a:lnTo>
                  <a:pt x="1554" y="3192"/>
                </a:lnTo>
                <a:lnTo>
                  <a:pt x="1596" y="3193"/>
                </a:lnTo>
                <a:lnTo>
                  <a:pt x="1596" y="3193"/>
                </a:lnTo>
                <a:lnTo>
                  <a:pt x="1637" y="3192"/>
                </a:lnTo>
                <a:lnTo>
                  <a:pt x="1678" y="3191"/>
                </a:lnTo>
                <a:lnTo>
                  <a:pt x="1718" y="3188"/>
                </a:lnTo>
                <a:lnTo>
                  <a:pt x="1759" y="3184"/>
                </a:lnTo>
                <a:lnTo>
                  <a:pt x="1799" y="3180"/>
                </a:lnTo>
                <a:lnTo>
                  <a:pt x="1839" y="3175"/>
                </a:lnTo>
                <a:lnTo>
                  <a:pt x="1879" y="3167"/>
                </a:lnTo>
                <a:lnTo>
                  <a:pt x="1918" y="3160"/>
                </a:lnTo>
                <a:lnTo>
                  <a:pt x="1957" y="3152"/>
                </a:lnTo>
                <a:lnTo>
                  <a:pt x="1995" y="3142"/>
                </a:lnTo>
                <a:lnTo>
                  <a:pt x="2032" y="3132"/>
                </a:lnTo>
                <a:lnTo>
                  <a:pt x="2070" y="3121"/>
                </a:lnTo>
                <a:lnTo>
                  <a:pt x="2108" y="3109"/>
                </a:lnTo>
                <a:lnTo>
                  <a:pt x="2144" y="3096"/>
                </a:lnTo>
                <a:lnTo>
                  <a:pt x="2181" y="3082"/>
                </a:lnTo>
                <a:lnTo>
                  <a:pt x="2217" y="3068"/>
                </a:lnTo>
                <a:lnTo>
                  <a:pt x="2252" y="3052"/>
                </a:lnTo>
                <a:lnTo>
                  <a:pt x="2288" y="3035"/>
                </a:lnTo>
                <a:lnTo>
                  <a:pt x="2323" y="3018"/>
                </a:lnTo>
                <a:lnTo>
                  <a:pt x="2357" y="3000"/>
                </a:lnTo>
                <a:lnTo>
                  <a:pt x="2390" y="2981"/>
                </a:lnTo>
                <a:lnTo>
                  <a:pt x="2424" y="2962"/>
                </a:lnTo>
                <a:lnTo>
                  <a:pt x="2457" y="2941"/>
                </a:lnTo>
                <a:lnTo>
                  <a:pt x="2488" y="2921"/>
                </a:lnTo>
                <a:lnTo>
                  <a:pt x="2520" y="2899"/>
                </a:lnTo>
                <a:lnTo>
                  <a:pt x="2550" y="2876"/>
                </a:lnTo>
                <a:lnTo>
                  <a:pt x="2581" y="2852"/>
                </a:lnTo>
                <a:lnTo>
                  <a:pt x="2611" y="2828"/>
                </a:lnTo>
                <a:lnTo>
                  <a:pt x="2641" y="2804"/>
                </a:lnTo>
                <a:lnTo>
                  <a:pt x="2670" y="2778"/>
                </a:lnTo>
                <a:lnTo>
                  <a:pt x="2698" y="2751"/>
                </a:lnTo>
                <a:lnTo>
                  <a:pt x="2724" y="2725"/>
                </a:lnTo>
                <a:lnTo>
                  <a:pt x="2751" y="2698"/>
                </a:lnTo>
                <a:lnTo>
                  <a:pt x="2778" y="2670"/>
                </a:lnTo>
                <a:lnTo>
                  <a:pt x="2802" y="2641"/>
                </a:lnTo>
                <a:lnTo>
                  <a:pt x="2828" y="2612"/>
                </a:lnTo>
                <a:lnTo>
                  <a:pt x="2852" y="2582"/>
                </a:lnTo>
                <a:lnTo>
                  <a:pt x="2875" y="2552"/>
                </a:lnTo>
                <a:lnTo>
                  <a:pt x="2897" y="2520"/>
                </a:lnTo>
                <a:lnTo>
                  <a:pt x="2919" y="2489"/>
                </a:lnTo>
                <a:lnTo>
                  <a:pt x="2941" y="2457"/>
                </a:lnTo>
                <a:lnTo>
                  <a:pt x="2960" y="2424"/>
                </a:lnTo>
                <a:lnTo>
                  <a:pt x="2981" y="2391"/>
                </a:lnTo>
                <a:lnTo>
                  <a:pt x="2999" y="2357"/>
                </a:lnTo>
                <a:lnTo>
                  <a:pt x="3018" y="2323"/>
                </a:lnTo>
                <a:lnTo>
                  <a:pt x="3035" y="2288"/>
                </a:lnTo>
                <a:lnTo>
                  <a:pt x="3052" y="2254"/>
                </a:lnTo>
                <a:lnTo>
                  <a:pt x="3066" y="2217"/>
                </a:lnTo>
                <a:lnTo>
                  <a:pt x="3081" y="2182"/>
                </a:lnTo>
                <a:lnTo>
                  <a:pt x="3095" y="2146"/>
                </a:lnTo>
                <a:lnTo>
                  <a:pt x="3109" y="2108"/>
                </a:lnTo>
                <a:lnTo>
                  <a:pt x="3120" y="2071"/>
                </a:lnTo>
                <a:lnTo>
                  <a:pt x="3132" y="2034"/>
                </a:lnTo>
                <a:lnTo>
                  <a:pt x="3142" y="1995"/>
                </a:lnTo>
                <a:lnTo>
                  <a:pt x="3151" y="1957"/>
                </a:lnTo>
                <a:lnTo>
                  <a:pt x="3160" y="1918"/>
                </a:lnTo>
                <a:lnTo>
                  <a:pt x="3167" y="1879"/>
                </a:lnTo>
                <a:lnTo>
                  <a:pt x="3173" y="1839"/>
                </a:lnTo>
                <a:lnTo>
                  <a:pt x="3179" y="1800"/>
                </a:lnTo>
                <a:lnTo>
                  <a:pt x="3184" y="1760"/>
                </a:lnTo>
                <a:lnTo>
                  <a:pt x="3188" y="1719"/>
                </a:lnTo>
                <a:lnTo>
                  <a:pt x="3190" y="1679"/>
                </a:lnTo>
                <a:lnTo>
                  <a:pt x="3192" y="1637"/>
                </a:lnTo>
                <a:lnTo>
                  <a:pt x="3192" y="1596"/>
                </a:lnTo>
                <a:lnTo>
                  <a:pt x="3192" y="1596"/>
                </a:lnTo>
                <a:lnTo>
                  <a:pt x="3192" y="1556"/>
                </a:lnTo>
                <a:lnTo>
                  <a:pt x="3190" y="1514"/>
                </a:lnTo>
                <a:lnTo>
                  <a:pt x="3188" y="1474"/>
                </a:lnTo>
                <a:lnTo>
                  <a:pt x="3184" y="1433"/>
                </a:lnTo>
                <a:lnTo>
                  <a:pt x="3179" y="1393"/>
                </a:lnTo>
                <a:lnTo>
                  <a:pt x="3173" y="1354"/>
                </a:lnTo>
                <a:lnTo>
                  <a:pt x="3167" y="1314"/>
                </a:lnTo>
                <a:lnTo>
                  <a:pt x="3160" y="1275"/>
                </a:lnTo>
                <a:lnTo>
                  <a:pt x="3151" y="1236"/>
                </a:lnTo>
                <a:lnTo>
                  <a:pt x="3142" y="1198"/>
                </a:lnTo>
                <a:lnTo>
                  <a:pt x="3132" y="1159"/>
                </a:lnTo>
                <a:lnTo>
                  <a:pt x="3120" y="1121"/>
                </a:lnTo>
                <a:lnTo>
                  <a:pt x="3109" y="1085"/>
                </a:lnTo>
                <a:lnTo>
                  <a:pt x="3095" y="1047"/>
                </a:lnTo>
                <a:lnTo>
                  <a:pt x="3081" y="1011"/>
                </a:lnTo>
                <a:lnTo>
                  <a:pt x="3066" y="975"/>
                </a:lnTo>
                <a:lnTo>
                  <a:pt x="3052" y="939"/>
                </a:lnTo>
                <a:lnTo>
                  <a:pt x="3035" y="905"/>
                </a:lnTo>
                <a:lnTo>
                  <a:pt x="3018" y="870"/>
                </a:lnTo>
                <a:lnTo>
                  <a:pt x="2999" y="836"/>
                </a:lnTo>
                <a:lnTo>
                  <a:pt x="2981" y="802"/>
                </a:lnTo>
                <a:lnTo>
                  <a:pt x="2960" y="769"/>
                </a:lnTo>
                <a:lnTo>
                  <a:pt x="2941" y="736"/>
                </a:lnTo>
                <a:lnTo>
                  <a:pt x="2919" y="704"/>
                </a:lnTo>
                <a:lnTo>
                  <a:pt x="2897" y="673"/>
                </a:lnTo>
                <a:lnTo>
                  <a:pt x="2875" y="641"/>
                </a:lnTo>
                <a:lnTo>
                  <a:pt x="2852" y="611"/>
                </a:lnTo>
                <a:lnTo>
                  <a:pt x="2828" y="581"/>
                </a:lnTo>
                <a:lnTo>
                  <a:pt x="2802" y="552"/>
                </a:lnTo>
                <a:lnTo>
                  <a:pt x="2778" y="523"/>
                </a:lnTo>
                <a:lnTo>
                  <a:pt x="2751" y="495"/>
                </a:lnTo>
                <a:lnTo>
                  <a:pt x="2724" y="468"/>
                </a:lnTo>
                <a:lnTo>
                  <a:pt x="2698" y="441"/>
                </a:lnTo>
                <a:lnTo>
                  <a:pt x="2670" y="415"/>
                </a:lnTo>
                <a:lnTo>
                  <a:pt x="2641" y="389"/>
                </a:lnTo>
                <a:lnTo>
                  <a:pt x="2611" y="365"/>
                </a:lnTo>
                <a:lnTo>
                  <a:pt x="2581" y="341"/>
                </a:lnTo>
                <a:lnTo>
                  <a:pt x="2550" y="317"/>
                </a:lnTo>
                <a:lnTo>
                  <a:pt x="2520" y="294"/>
                </a:lnTo>
                <a:lnTo>
                  <a:pt x="2488" y="272"/>
                </a:lnTo>
                <a:lnTo>
                  <a:pt x="2457" y="252"/>
                </a:lnTo>
                <a:lnTo>
                  <a:pt x="2424" y="231"/>
                </a:lnTo>
                <a:lnTo>
                  <a:pt x="2390" y="212"/>
                </a:lnTo>
                <a:lnTo>
                  <a:pt x="2357" y="193"/>
                </a:lnTo>
                <a:lnTo>
                  <a:pt x="2323" y="175"/>
                </a:lnTo>
                <a:lnTo>
                  <a:pt x="2288" y="158"/>
                </a:lnTo>
                <a:lnTo>
                  <a:pt x="2252" y="141"/>
                </a:lnTo>
                <a:lnTo>
                  <a:pt x="2217" y="125"/>
                </a:lnTo>
                <a:lnTo>
                  <a:pt x="2181" y="111"/>
                </a:lnTo>
                <a:lnTo>
                  <a:pt x="2144" y="97"/>
                </a:lnTo>
                <a:lnTo>
                  <a:pt x="2108" y="84"/>
                </a:lnTo>
                <a:lnTo>
                  <a:pt x="2070" y="72"/>
                </a:lnTo>
                <a:lnTo>
                  <a:pt x="2032" y="61"/>
                </a:lnTo>
                <a:lnTo>
                  <a:pt x="1995" y="51"/>
                </a:lnTo>
                <a:lnTo>
                  <a:pt x="1957" y="41"/>
                </a:lnTo>
                <a:lnTo>
                  <a:pt x="1918" y="33"/>
                </a:lnTo>
                <a:lnTo>
                  <a:pt x="1879" y="25"/>
                </a:lnTo>
                <a:lnTo>
                  <a:pt x="1839" y="18"/>
                </a:lnTo>
                <a:lnTo>
                  <a:pt x="1799" y="13"/>
                </a:lnTo>
                <a:lnTo>
                  <a:pt x="1759" y="8"/>
                </a:lnTo>
                <a:lnTo>
                  <a:pt x="1718" y="5"/>
                </a:lnTo>
                <a:lnTo>
                  <a:pt x="1678" y="2"/>
                </a:lnTo>
                <a:lnTo>
                  <a:pt x="1637" y="1"/>
                </a:lnTo>
                <a:lnTo>
                  <a:pt x="1596" y="0"/>
                </a:lnTo>
                <a:lnTo>
                  <a:pt x="1596" y="0"/>
                </a:lnTo>
                <a:close/>
                <a:moveTo>
                  <a:pt x="2369" y="1634"/>
                </a:moveTo>
                <a:lnTo>
                  <a:pt x="2369" y="1634"/>
                </a:lnTo>
                <a:lnTo>
                  <a:pt x="2361" y="1665"/>
                </a:lnTo>
                <a:lnTo>
                  <a:pt x="2351" y="1696"/>
                </a:lnTo>
                <a:lnTo>
                  <a:pt x="2340" y="1726"/>
                </a:lnTo>
                <a:lnTo>
                  <a:pt x="2328" y="1755"/>
                </a:lnTo>
                <a:lnTo>
                  <a:pt x="2313" y="1783"/>
                </a:lnTo>
                <a:lnTo>
                  <a:pt x="2299" y="1812"/>
                </a:lnTo>
                <a:lnTo>
                  <a:pt x="2283" y="1839"/>
                </a:lnTo>
                <a:lnTo>
                  <a:pt x="2266" y="1866"/>
                </a:lnTo>
                <a:lnTo>
                  <a:pt x="2248" y="1893"/>
                </a:lnTo>
                <a:lnTo>
                  <a:pt x="2228" y="1918"/>
                </a:lnTo>
                <a:lnTo>
                  <a:pt x="2207" y="1943"/>
                </a:lnTo>
                <a:lnTo>
                  <a:pt x="2187" y="1967"/>
                </a:lnTo>
                <a:lnTo>
                  <a:pt x="2164" y="1990"/>
                </a:lnTo>
                <a:lnTo>
                  <a:pt x="2141" y="2013"/>
                </a:lnTo>
                <a:lnTo>
                  <a:pt x="2116" y="2035"/>
                </a:lnTo>
                <a:lnTo>
                  <a:pt x="2092" y="2056"/>
                </a:lnTo>
                <a:lnTo>
                  <a:pt x="2066" y="2076"/>
                </a:lnTo>
                <a:lnTo>
                  <a:pt x="2040" y="2096"/>
                </a:lnTo>
                <a:lnTo>
                  <a:pt x="2012" y="2114"/>
                </a:lnTo>
                <a:lnTo>
                  <a:pt x="1984" y="2132"/>
                </a:lnTo>
                <a:lnTo>
                  <a:pt x="1956" y="2149"/>
                </a:lnTo>
                <a:lnTo>
                  <a:pt x="1925" y="2165"/>
                </a:lnTo>
                <a:lnTo>
                  <a:pt x="1896" y="2180"/>
                </a:lnTo>
                <a:lnTo>
                  <a:pt x="1866" y="2194"/>
                </a:lnTo>
                <a:lnTo>
                  <a:pt x="1834" y="2208"/>
                </a:lnTo>
                <a:lnTo>
                  <a:pt x="1802" y="2221"/>
                </a:lnTo>
                <a:lnTo>
                  <a:pt x="1771" y="2232"/>
                </a:lnTo>
                <a:lnTo>
                  <a:pt x="1738" y="2243"/>
                </a:lnTo>
                <a:lnTo>
                  <a:pt x="1705" y="2253"/>
                </a:lnTo>
                <a:lnTo>
                  <a:pt x="1672" y="2261"/>
                </a:lnTo>
                <a:lnTo>
                  <a:pt x="1638" y="2270"/>
                </a:lnTo>
                <a:lnTo>
                  <a:pt x="1604" y="2277"/>
                </a:lnTo>
                <a:lnTo>
                  <a:pt x="1570" y="2282"/>
                </a:lnTo>
                <a:lnTo>
                  <a:pt x="1536" y="2287"/>
                </a:lnTo>
                <a:lnTo>
                  <a:pt x="1502" y="2290"/>
                </a:lnTo>
                <a:lnTo>
                  <a:pt x="1467" y="2294"/>
                </a:lnTo>
                <a:lnTo>
                  <a:pt x="1431" y="2295"/>
                </a:lnTo>
                <a:lnTo>
                  <a:pt x="1397" y="2297"/>
                </a:lnTo>
                <a:lnTo>
                  <a:pt x="1362" y="2295"/>
                </a:lnTo>
                <a:lnTo>
                  <a:pt x="1327" y="2294"/>
                </a:lnTo>
                <a:lnTo>
                  <a:pt x="1293" y="2292"/>
                </a:lnTo>
                <a:lnTo>
                  <a:pt x="1257" y="2288"/>
                </a:lnTo>
                <a:lnTo>
                  <a:pt x="1223" y="2283"/>
                </a:lnTo>
                <a:lnTo>
                  <a:pt x="1188" y="2277"/>
                </a:lnTo>
                <a:lnTo>
                  <a:pt x="1154" y="2270"/>
                </a:lnTo>
                <a:lnTo>
                  <a:pt x="1120" y="2261"/>
                </a:lnTo>
                <a:lnTo>
                  <a:pt x="1086" y="2252"/>
                </a:lnTo>
                <a:lnTo>
                  <a:pt x="1052" y="2241"/>
                </a:lnTo>
                <a:lnTo>
                  <a:pt x="1019" y="2228"/>
                </a:lnTo>
                <a:lnTo>
                  <a:pt x="986" y="2215"/>
                </a:lnTo>
                <a:lnTo>
                  <a:pt x="953" y="2202"/>
                </a:lnTo>
                <a:lnTo>
                  <a:pt x="920" y="2186"/>
                </a:lnTo>
                <a:lnTo>
                  <a:pt x="889" y="2169"/>
                </a:lnTo>
                <a:lnTo>
                  <a:pt x="858" y="2151"/>
                </a:lnTo>
                <a:lnTo>
                  <a:pt x="827" y="2130"/>
                </a:lnTo>
                <a:lnTo>
                  <a:pt x="798" y="2109"/>
                </a:lnTo>
                <a:lnTo>
                  <a:pt x="767" y="2087"/>
                </a:lnTo>
                <a:lnTo>
                  <a:pt x="738" y="2063"/>
                </a:lnTo>
                <a:lnTo>
                  <a:pt x="710" y="2039"/>
                </a:lnTo>
                <a:lnTo>
                  <a:pt x="683" y="2012"/>
                </a:lnTo>
                <a:lnTo>
                  <a:pt x="655" y="1985"/>
                </a:lnTo>
                <a:lnTo>
                  <a:pt x="630" y="1956"/>
                </a:lnTo>
                <a:lnTo>
                  <a:pt x="604" y="1924"/>
                </a:lnTo>
                <a:lnTo>
                  <a:pt x="580" y="1893"/>
                </a:lnTo>
                <a:lnTo>
                  <a:pt x="580" y="1893"/>
                </a:lnTo>
                <a:lnTo>
                  <a:pt x="599" y="1910"/>
                </a:lnTo>
                <a:lnTo>
                  <a:pt x="619" y="1925"/>
                </a:lnTo>
                <a:lnTo>
                  <a:pt x="638" y="1941"/>
                </a:lnTo>
                <a:lnTo>
                  <a:pt x="660" y="1955"/>
                </a:lnTo>
                <a:lnTo>
                  <a:pt x="682" y="1968"/>
                </a:lnTo>
                <a:lnTo>
                  <a:pt x="704" y="1979"/>
                </a:lnTo>
                <a:lnTo>
                  <a:pt x="727" y="1990"/>
                </a:lnTo>
                <a:lnTo>
                  <a:pt x="750" y="2000"/>
                </a:lnTo>
                <a:lnTo>
                  <a:pt x="773" y="2008"/>
                </a:lnTo>
                <a:lnTo>
                  <a:pt x="798" y="2016"/>
                </a:lnTo>
                <a:lnTo>
                  <a:pt x="823" y="2023"/>
                </a:lnTo>
                <a:lnTo>
                  <a:pt x="847" y="2028"/>
                </a:lnTo>
                <a:lnTo>
                  <a:pt x="873" y="2031"/>
                </a:lnTo>
                <a:lnTo>
                  <a:pt x="899" y="2035"/>
                </a:lnTo>
                <a:lnTo>
                  <a:pt x="924" y="2036"/>
                </a:lnTo>
                <a:lnTo>
                  <a:pt x="950" y="2036"/>
                </a:lnTo>
                <a:lnTo>
                  <a:pt x="975" y="2036"/>
                </a:lnTo>
                <a:lnTo>
                  <a:pt x="1001" y="2034"/>
                </a:lnTo>
                <a:lnTo>
                  <a:pt x="1026" y="2031"/>
                </a:lnTo>
                <a:lnTo>
                  <a:pt x="1052" y="2026"/>
                </a:lnTo>
                <a:lnTo>
                  <a:pt x="1077" y="2022"/>
                </a:lnTo>
                <a:lnTo>
                  <a:pt x="1103" y="2014"/>
                </a:lnTo>
                <a:lnTo>
                  <a:pt x="1127" y="2006"/>
                </a:lnTo>
                <a:lnTo>
                  <a:pt x="1152" y="1996"/>
                </a:lnTo>
                <a:lnTo>
                  <a:pt x="1176" y="1985"/>
                </a:lnTo>
                <a:lnTo>
                  <a:pt x="1200" y="1974"/>
                </a:lnTo>
                <a:lnTo>
                  <a:pt x="1225" y="1961"/>
                </a:lnTo>
                <a:lnTo>
                  <a:pt x="1248" y="1945"/>
                </a:lnTo>
                <a:lnTo>
                  <a:pt x="1270" y="1929"/>
                </a:lnTo>
                <a:lnTo>
                  <a:pt x="1291" y="1912"/>
                </a:lnTo>
                <a:lnTo>
                  <a:pt x="1313" y="1893"/>
                </a:lnTo>
                <a:lnTo>
                  <a:pt x="1334" y="1873"/>
                </a:lnTo>
                <a:lnTo>
                  <a:pt x="1334" y="1873"/>
                </a:lnTo>
                <a:lnTo>
                  <a:pt x="1322" y="1874"/>
                </a:lnTo>
                <a:lnTo>
                  <a:pt x="1310" y="1874"/>
                </a:lnTo>
                <a:lnTo>
                  <a:pt x="1299" y="1874"/>
                </a:lnTo>
                <a:lnTo>
                  <a:pt x="1288" y="1873"/>
                </a:lnTo>
                <a:lnTo>
                  <a:pt x="1267" y="1870"/>
                </a:lnTo>
                <a:lnTo>
                  <a:pt x="1248" y="1863"/>
                </a:lnTo>
                <a:lnTo>
                  <a:pt x="1232" y="1855"/>
                </a:lnTo>
                <a:lnTo>
                  <a:pt x="1217" y="1844"/>
                </a:lnTo>
                <a:lnTo>
                  <a:pt x="1210" y="1838"/>
                </a:lnTo>
                <a:lnTo>
                  <a:pt x="1205" y="1832"/>
                </a:lnTo>
                <a:lnTo>
                  <a:pt x="1200" y="1826"/>
                </a:lnTo>
                <a:lnTo>
                  <a:pt x="1195" y="1818"/>
                </a:lnTo>
                <a:lnTo>
                  <a:pt x="1193" y="1811"/>
                </a:lnTo>
                <a:lnTo>
                  <a:pt x="1190" y="1804"/>
                </a:lnTo>
                <a:lnTo>
                  <a:pt x="1189" y="1797"/>
                </a:lnTo>
                <a:lnTo>
                  <a:pt x="1188" y="1789"/>
                </a:lnTo>
                <a:lnTo>
                  <a:pt x="1189" y="1781"/>
                </a:lnTo>
                <a:lnTo>
                  <a:pt x="1190" y="1773"/>
                </a:lnTo>
                <a:lnTo>
                  <a:pt x="1193" y="1765"/>
                </a:lnTo>
                <a:lnTo>
                  <a:pt x="1197" y="1758"/>
                </a:lnTo>
                <a:lnTo>
                  <a:pt x="1201" y="1750"/>
                </a:lnTo>
                <a:lnTo>
                  <a:pt x="1208" y="1742"/>
                </a:lnTo>
                <a:lnTo>
                  <a:pt x="1215" y="1735"/>
                </a:lnTo>
                <a:lnTo>
                  <a:pt x="1223" y="1727"/>
                </a:lnTo>
                <a:lnTo>
                  <a:pt x="1233" y="1720"/>
                </a:lnTo>
                <a:lnTo>
                  <a:pt x="1244" y="1713"/>
                </a:lnTo>
                <a:lnTo>
                  <a:pt x="1256" y="1707"/>
                </a:lnTo>
                <a:lnTo>
                  <a:pt x="1271" y="1699"/>
                </a:lnTo>
                <a:lnTo>
                  <a:pt x="1271" y="1699"/>
                </a:lnTo>
                <a:lnTo>
                  <a:pt x="1245" y="1702"/>
                </a:lnTo>
                <a:lnTo>
                  <a:pt x="1221" y="1702"/>
                </a:lnTo>
                <a:lnTo>
                  <a:pt x="1198" y="1699"/>
                </a:lnTo>
                <a:lnTo>
                  <a:pt x="1177" y="1696"/>
                </a:lnTo>
                <a:lnTo>
                  <a:pt x="1156" y="1691"/>
                </a:lnTo>
                <a:lnTo>
                  <a:pt x="1138" y="1685"/>
                </a:lnTo>
                <a:lnTo>
                  <a:pt x="1121" y="1676"/>
                </a:lnTo>
                <a:lnTo>
                  <a:pt x="1104" y="1668"/>
                </a:lnTo>
                <a:lnTo>
                  <a:pt x="1090" y="1658"/>
                </a:lnTo>
                <a:lnTo>
                  <a:pt x="1076" y="1648"/>
                </a:lnTo>
                <a:lnTo>
                  <a:pt x="1064" y="1637"/>
                </a:lnTo>
                <a:lnTo>
                  <a:pt x="1053" y="1625"/>
                </a:lnTo>
                <a:lnTo>
                  <a:pt x="1043" y="1613"/>
                </a:lnTo>
                <a:lnTo>
                  <a:pt x="1035" y="1601"/>
                </a:lnTo>
                <a:lnTo>
                  <a:pt x="1026" y="1589"/>
                </a:lnTo>
                <a:lnTo>
                  <a:pt x="1020" y="1578"/>
                </a:lnTo>
                <a:lnTo>
                  <a:pt x="1020" y="1578"/>
                </a:lnTo>
                <a:lnTo>
                  <a:pt x="1032" y="1565"/>
                </a:lnTo>
                <a:lnTo>
                  <a:pt x="1046" y="1554"/>
                </a:lnTo>
                <a:lnTo>
                  <a:pt x="1060" y="1546"/>
                </a:lnTo>
                <a:lnTo>
                  <a:pt x="1076" y="1539"/>
                </a:lnTo>
                <a:lnTo>
                  <a:pt x="1093" y="1533"/>
                </a:lnTo>
                <a:lnTo>
                  <a:pt x="1113" y="1528"/>
                </a:lnTo>
                <a:lnTo>
                  <a:pt x="1135" y="1524"/>
                </a:lnTo>
                <a:lnTo>
                  <a:pt x="1159" y="1522"/>
                </a:lnTo>
                <a:lnTo>
                  <a:pt x="1159" y="1522"/>
                </a:lnTo>
                <a:lnTo>
                  <a:pt x="1132" y="1514"/>
                </a:lnTo>
                <a:lnTo>
                  <a:pt x="1107" y="1507"/>
                </a:lnTo>
                <a:lnTo>
                  <a:pt x="1083" y="1497"/>
                </a:lnTo>
                <a:lnTo>
                  <a:pt x="1062" y="1488"/>
                </a:lnTo>
                <a:lnTo>
                  <a:pt x="1042" y="1478"/>
                </a:lnTo>
                <a:lnTo>
                  <a:pt x="1025" y="1466"/>
                </a:lnTo>
                <a:lnTo>
                  <a:pt x="1009" y="1455"/>
                </a:lnTo>
                <a:lnTo>
                  <a:pt x="995" y="1441"/>
                </a:lnTo>
                <a:lnTo>
                  <a:pt x="982" y="1428"/>
                </a:lnTo>
                <a:lnTo>
                  <a:pt x="972" y="1415"/>
                </a:lnTo>
                <a:lnTo>
                  <a:pt x="962" y="1400"/>
                </a:lnTo>
                <a:lnTo>
                  <a:pt x="953" y="1384"/>
                </a:lnTo>
                <a:lnTo>
                  <a:pt x="946" y="1370"/>
                </a:lnTo>
                <a:lnTo>
                  <a:pt x="940" y="1353"/>
                </a:lnTo>
                <a:lnTo>
                  <a:pt x="935" y="1337"/>
                </a:lnTo>
                <a:lnTo>
                  <a:pt x="931" y="1320"/>
                </a:lnTo>
                <a:lnTo>
                  <a:pt x="931" y="1320"/>
                </a:lnTo>
                <a:lnTo>
                  <a:pt x="965" y="1312"/>
                </a:lnTo>
                <a:lnTo>
                  <a:pt x="1000" y="1308"/>
                </a:lnTo>
                <a:lnTo>
                  <a:pt x="1031" y="1304"/>
                </a:lnTo>
                <a:lnTo>
                  <a:pt x="1045" y="1304"/>
                </a:lnTo>
                <a:lnTo>
                  <a:pt x="1057" y="1305"/>
                </a:lnTo>
                <a:lnTo>
                  <a:pt x="1057" y="1305"/>
                </a:lnTo>
                <a:lnTo>
                  <a:pt x="1032" y="1292"/>
                </a:lnTo>
                <a:lnTo>
                  <a:pt x="1010" y="1277"/>
                </a:lnTo>
                <a:lnTo>
                  <a:pt x="990" y="1263"/>
                </a:lnTo>
                <a:lnTo>
                  <a:pt x="972" y="1247"/>
                </a:lnTo>
                <a:lnTo>
                  <a:pt x="956" y="1231"/>
                </a:lnTo>
                <a:lnTo>
                  <a:pt x="941" y="1214"/>
                </a:lnTo>
                <a:lnTo>
                  <a:pt x="928" y="1197"/>
                </a:lnTo>
                <a:lnTo>
                  <a:pt x="917" y="1181"/>
                </a:lnTo>
                <a:lnTo>
                  <a:pt x="907" y="1164"/>
                </a:lnTo>
                <a:lnTo>
                  <a:pt x="900" y="1147"/>
                </a:lnTo>
                <a:lnTo>
                  <a:pt x="894" y="1130"/>
                </a:lnTo>
                <a:lnTo>
                  <a:pt x="889" y="1113"/>
                </a:lnTo>
                <a:lnTo>
                  <a:pt x="885" y="1096"/>
                </a:lnTo>
                <a:lnTo>
                  <a:pt x="883" y="1080"/>
                </a:lnTo>
                <a:lnTo>
                  <a:pt x="883" y="1064"/>
                </a:lnTo>
                <a:lnTo>
                  <a:pt x="883" y="1050"/>
                </a:lnTo>
                <a:lnTo>
                  <a:pt x="883" y="1050"/>
                </a:lnTo>
                <a:lnTo>
                  <a:pt x="969" y="1083"/>
                </a:lnTo>
                <a:lnTo>
                  <a:pt x="1048" y="1113"/>
                </a:lnTo>
                <a:lnTo>
                  <a:pt x="1120" y="1143"/>
                </a:lnTo>
                <a:lnTo>
                  <a:pt x="1186" y="1171"/>
                </a:lnTo>
                <a:lnTo>
                  <a:pt x="1246" y="1199"/>
                </a:lnTo>
                <a:lnTo>
                  <a:pt x="1302" y="1226"/>
                </a:lnTo>
                <a:lnTo>
                  <a:pt x="1355" y="1253"/>
                </a:lnTo>
                <a:lnTo>
                  <a:pt x="1405" y="1278"/>
                </a:lnTo>
                <a:lnTo>
                  <a:pt x="1405" y="1278"/>
                </a:lnTo>
                <a:lnTo>
                  <a:pt x="1422" y="1289"/>
                </a:lnTo>
                <a:lnTo>
                  <a:pt x="1440" y="1300"/>
                </a:lnTo>
                <a:lnTo>
                  <a:pt x="1458" y="1314"/>
                </a:lnTo>
                <a:lnTo>
                  <a:pt x="1476" y="1329"/>
                </a:lnTo>
                <a:lnTo>
                  <a:pt x="1516" y="1364"/>
                </a:lnTo>
                <a:lnTo>
                  <a:pt x="1558" y="1402"/>
                </a:lnTo>
                <a:lnTo>
                  <a:pt x="1558" y="1402"/>
                </a:lnTo>
                <a:lnTo>
                  <a:pt x="1587" y="1329"/>
                </a:lnTo>
                <a:lnTo>
                  <a:pt x="1602" y="1294"/>
                </a:lnTo>
                <a:lnTo>
                  <a:pt x="1617" y="1258"/>
                </a:lnTo>
                <a:lnTo>
                  <a:pt x="1633" y="1222"/>
                </a:lnTo>
                <a:lnTo>
                  <a:pt x="1650" y="1188"/>
                </a:lnTo>
                <a:lnTo>
                  <a:pt x="1669" y="1154"/>
                </a:lnTo>
                <a:lnTo>
                  <a:pt x="1687" y="1121"/>
                </a:lnTo>
                <a:lnTo>
                  <a:pt x="1706" y="1090"/>
                </a:lnTo>
                <a:lnTo>
                  <a:pt x="1727" y="1059"/>
                </a:lnTo>
                <a:lnTo>
                  <a:pt x="1749" y="1030"/>
                </a:lnTo>
                <a:lnTo>
                  <a:pt x="1772" y="1002"/>
                </a:lnTo>
                <a:lnTo>
                  <a:pt x="1796" y="977"/>
                </a:lnTo>
                <a:lnTo>
                  <a:pt x="1821" y="954"/>
                </a:lnTo>
                <a:lnTo>
                  <a:pt x="1847" y="932"/>
                </a:lnTo>
                <a:lnTo>
                  <a:pt x="1877" y="911"/>
                </a:lnTo>
                <a:lnTo>
                  <a:pt x="1877" y="911"/>
                </a:lnTo>
                <a:lnTo>
                  <a:pt x="1875" y="920"/>
                </a:lnTo>
                <a:lnTo>
                  <a:pt x="1873" y="928"/>
                </a:lnTo>
                <a:lnTo>
                  <a:pt x="1869" y="937"/>
                </a:lnTo>
                <a:lnTo>
                  <a:pt x="1866" y="944"/>
                </a:lnTo>
                <a:lnTo>
                  <a:pt x="1857" y="958"/>
                </a:lnTo>
                <a:lnTo>
                  <a:pt x="1846" y="972"/>
                </a:lnTo>
                <a:lnTo>
                  <a:pt x="1846" y="972"/>
                </a:lnTo>
                <a:lnTo>
                  <a:pt x="1863" y="957"/>
                </a:lnTo>
                <a:lnTo>
                  <a:pt x="1881" y="944"/>
                </a:lnTo>
                <a:lnTo>
                  <a:pt x="1900" y="933"/>
                </a:lnTo>
                <a:lnTo>
                  <a:pt x="1920" y="922"/>
                </a:lnTo>
                <a:lnTo>
                  <a:pt x="1940" y="913"/>
                </a:lnTo>
                <a:lnTo>
                  <a:pt x="1962" y="906"/>
                </a:lnTo>
                <a:lnTo>
                  <a:pt x="1982" y="900"/>
                </a:lnTo>
                <a:lnTo>
                  <a:pt x="2004" y="896"/>
                </a:lnTo>
                <a:lnTo>
                  <a:pt x="2004" y="896"/>
                </a:lnTo>
                <a:lnTo>
                  <a:pt x="2003" y="905"/>
                </a:lnTo>
                <a:lnTo>
                  <a:pt x="1999" y="912"/>
                </a:lnTo>
                <a:lnTo>
                  <a:pt x="1996" y="920"/>
                </a:lnTo>
                <a:lnTo>
                  <a:pt x="1991" y="926"/>
                </a:lnTo>
                <a:lnTo>
                  <a:pt x="1985" y="932"/>
                </a:lnTo>
                <a:lnTo>
                  <a:pt x="1978" y="938"/>
                </a:lnTo>
                <a:lnTo>
                  <a:pt x="1963" y="949"/>
                </a:lnTo>
                <a:lnTo>
                  <a:pt x="1946" y="958"/>
                </a:lnTo>
                <a:lnTo>
                  <a:pt x="1929" y="966"/>
                </a:lnTo>
                <a:lnTo>
                  <a:pt x="1897" y="979"/>
                </a:lnTo>
                <a:lnTo>
                  <a:pt x="1897" y="979"/>
                </a:lnTo>
                <a:lnTo>
                  <a:pt x="1939" y="963"/>
                </a:lnTo>
                <a:lnTo>
                  <a:pt x="1968" y="952"/>
                </a:lnTo>
                <a:lnTo>
                  <a:pt x="2001" y="941"/>
                </a:lnTo>
                <a:lnTo>
                  <a:pt x="2032" y="933"/>
                </a:lnTo>
                <a:lnTo>
                  <a:pt x="2048" y="930"/>
                </a:lnTo>
                <a:lnTo>
                  <a:pt x="2061" y="929"/>
                </a:lnTo>
                <a:lnTo>
                  <a:pt x="2072" y="929"/>
                </a:lnTo>
                <a:lnTo>
                  <a:pt x="2083" y="930"/>
                </a:lnTo>
                <a:lnTo>
                  <a:pt x="2087" y="933"/>
                </a:lnTo>
                <a:lnTo>
                  <a:pt x="2091" y="934"/>
                </a:lnTo>
                <a:lnTo>
                  <a:pt x="2093" y="938"/>
                </a:lnTo>
                <a:lnTo>
                  <a:pt x="2094" y="940"/>
                </a:lnTo>
                <a:lnTo>
                  <a:pt x="2094" y="940"/>
                </a:lnTo>
                <a:lnTo>
                  <a:pt x="2097" y="945"/>
                </a:lnTo>
                <a:lnTo>
                  <a:pt x="2097" y="949"/>
                </a:lnTo>
                <a:lnTo>
                  <a:pt x="2097" y="952"/>
                </a:lnTo>
                <a:lnTo>
                  <a:pt x="2096" y="956"/>
                </a:lnTo>
                <a:lnTo>
                  <a:pt x="2092" y="963"/>
                </a:lnTo>
                <a:lnTo>
                  <a:pt x="2086" y="969"/>
                </a:lnTo>
                <a:lnTo>
                  <a:pt x="2079" y="975"/>
                </a:lnTo>
                <a:lnTo>
                  <a:pt x="2069" y="980"/>
                </a:lnTo>
                <a:lnTo>
                  <a:pt x="2059" y="985"/>
                </a:lnTo>
                <a:lnTo>
                  <a:pt x="2047" y="990"/>
                </a:lnTo>
                <a:lnTo>
                  <a:pt x="2023" y="999"/>
                </a:lnTo>
                <a:lnTo>
                  <a:pt x="2001" y="1005"/>
                </a:lnTo>
                <a:lnTo>
                  <a:pt x="1981" y="1010"/>
                </a:lnTo>
                <a:lnTo>
                  <a:pt x="1969" y="1012"/>
                </a:lnTo>
                <a:lnTo>
                  <a:pt x="1969" y="1012"/>
                </a:lnTo>
                <a:lnTo>
                  <a:pt x="1945" y="1020"/>
                </a:lnTo>
                <a:lnTo>
                  <a:pt x="1922" y="1030"/>
                </a:lnTo>
                <a:lnTo>
                  <a:pt x="1922" y="1030"/>
                </a:lnTo>
                <a:lnTo>
                  <a:pt x="1940" y="1029"/>
                </a:lnTo>
                <a:lnTo>
                  <a:pt x="1958" y="1029"/>
                </a:lnTo>
                <a:lnTo>
                  <a:pt x="1975" y="1029"/>
                </a:lnTo>
                <a:lnTo>
                  <a:pt x="1993" y="1031"/>
                </a:lnTo>
                <a:lnTo>
                  <a:pt x="2010" y="1034"/>
                </a:lnTo>
                <a:lnTo>
                  <a:pt x="2029" y="1038"/>
                </a:lnTo>
                <a:lnTo>
                  <a:pt x="2046" y="1041"/>
                </a:lnTo>
                <a:lnTo>
                  <a:pt x="2063" y="1047"/>
                </a:lnTo>
                <a:lnTo>
                  <a:pt x="2080" y="1053"/>
                </a:lnTo>
                <a:lnTo>
                  <a:pt x="2096" y="1059"/>
                </a:lnTo>
                <a:lnTo>
                  <a:pt x="2113" y="1068"/>
                </a:lnTo>
                <a:lnTo>
                  <a:pt x="2128" y="1076"/>
                </a:lnTo>
                <a:lnTo>
                  <a:pt x="2144" y="1085"/>
                </a:lnTo>
                <a:lnTo>
                  <a:pt x="2159" y="1096"/>
                </a:lnTo>
                <a:lnTo>
                  <a:pt x="2175" y="1106"/>
                </a:lnTo>
                <a:lnTo>
                  <a:pt x="2189" y="1118"/>
                </a:lnTo>
                <a:lnTo>
                  <a:pt x="2204" y="1130"/>
                </a:lnTo>
                <a:lnTo>
                  <a:pt x="2217" y="1142"/>
                </a:lnTo>
                <a:lnTo>
                  <a:pt x="2243" y="1169"/>
                </a:lnTo>
                <a:lnTo>
                  <a:pt x="2267" y="1198"/>
                </a:lnTo>
                <a:lnTo>
                  <a:pt x="2289" y="1228"/>
                </a:lnTo>
                <a:lnTo>
                  <a:pt x="2300" y="1244"/>
                </a:lnTo>
                <a:lnTo>
                  <a:pt x="2308" y="1261"/>
                </a:lnTo>
                <a:lnTo>
                  <a:pt x="2318" y="1278"/>
                </a:lnTo>
                <a:lnTo>
                  <a:pt x="2327" y="1295"/>
                </a:lnTo>
                <a:lnTo>
                  <a:pt x="2334" y="1312"/>
                </a:lnTo>
                <a:lnTo>
                  <a:pt x="2340" y="1331"/>
                </a:lnTo>
                <a:lnTo>
                  <a:pt x="2347" y="1349"/>
                </a:lnTo>
                <a:lnTo>
                  <a:pt x="2352" y="1367"/>
                </a:lnTo>
                <a:lnTo>
                  <a:pt x="2352" y="1367"/>
                </a:lnTo>
                <a:lnTo>
                  <a:pt x="2363" y="1413"/>
                </a:lnTo>
                <a:lnTo>
                  <a:pt x="2363" y="1413"/>
                </a:lnTo>
                <a:lnTo>
                  <a:pt x="2378" y="1418"/>
                </a:lnTo>
                <a:lnTo>
                  <a:pt x="2392" y="1421"/>
                </a:lnTo>
                <a:lnTo>
                  <a:pt x="2408" y="1423"/>
                </a:lnTo>
                <a:lnTo>
                  <a:pt x="2425" y="1424"/>
                </a:lnTo>
                <a:lnTo>
                  <a:pt x="2442" y="1424"/>
                </a:lnTo>
                <a:lnTo>
                  <a:pt x="2459" y="1423"/>
                </a:lnTo>
                <a:lnTo>
                  <a:pt x="2495" y="1419"/>
                </a:lnTo>
                <a:lnTo>
                  <a:pt x="2527" y="1413"/>
                </a:lnTo>
                <a:lnTo>
                  <a:pt x="2558" y="1406"/>
                </a:lnTo>
                <a:lnTo>
                  <a:pt x="2583" y="1396"/>
                </a:lnTo>
                <a:lnTo>
                  <a:pt x="2594" y="1391"/>
                </a:lnTo>
                <a:lnTo>
                  <a:pt x="2603" y="1387"/>
                </a:lnTo>
                <a:lnTo>
                  <a:pt x="2603" y="1387"/>
                </a:lnTo>
                <a:lnTo>
                  <a:pt x="2597" y="1400"/>
                </a:lnTo>
                <a:lnTo>
                  <a:pt x="2589" y="1412"/>
                </a:lnTo>
                <a:lnTo>
                  <a:pt x="2581" y="1424"/>
                </a:lnTo>
                <a:lnTo>
                  <a:pt x="2571" y="1436"/>
                </a:lnTo>
                <a:lnTo>
                  <a:pt x="2561" y="1447"/>
                </a:lnTo>
                <a:lnTo>
                  <a:pt x="2549" y="1457"/>
                </a:lnTo>
                <a:lnTo>
                  <a:pt x="2537" y="1467"/>
                </a:lnTo>
                <a:lnTo>
                  <a:pt x="2524" y="1475"/>
                </a:lnTo>
                <a:lnTo>
                  <a:pt x="2509" y="1484"/>
                </a:lnTo>
                <a:lnTo>
                  <a:pt x="2493" y="1491"/>
                </a:lnTo>
                <a:lnTo>
                  <a:pt x="2478" y="1499"/>
                </a:lnTo>
                <a:lnTo>
                  <a:pt x="2460" y="1505"/>
                </a:lnTo>
                <a:lnTo>
                  <a:pt x="2442" y="1509"/>
                </a:lnTo>
                <a:lnTo>
                  <a:pt x="2423" y="1513"/>
                </a:lnTo>
                <a:lnTo>
                  <a:pt x="2402" y="1517"/>
                </a:lnTo>
                <a:lnTo>
                  <a:pt x="2381" y="1519"/>
                </a:lnTo>
                <a:lnTo>
                  <a:pt x="2381" y="1519"/>
                </a:lnTo>
                <a:lnTo>
                  <a:pt x="2405" y="1527"/>
                </a:lnTo>
                <a:lnTo>
                  <a:pt x="2430" y="1534"/>
                </a:lnTo>
                <a:lnTo>
                  <a:pt x="2459" y="1540"/>
                </a:lnTo>
                <a:lnTo>
                  <a:pt x="2491" y="1544"/>
                </a:lnTo>
                <a:lnTo>
                  <a:pt x="2523" y="1546"/>
                </a:lnTo>
                <a:lnTo>
                  <a:pt x="2553" y="1547"/>
                </a:lnTo>
                <a:lnTo>
                  <a:pt x="2583" y="1546"/>
                </a:lnTo>
                <a:lnTo>
                  <a:pt x="2611" y="1542"/>
                </a:lnTo>
                <a:lnTo>
                  <a:pt x="2611" y="1542"/>
                </a:lnTo>
                <a:lnTo>
                  <a:pt x="2593" y="1561"/>
                </a:lnTo>
                <a:lnTo>
                  <a:pt x="2572" y="1578"/>
                </a:lnTo>
                <a:lnTo>
                  <a:pt x="2560" y="1585"/>
                </a:lnTo>
                <a:lnTo>
                  <a:pt x="2548" y="1592"/>
                </a:lnTo>
                <a:lnTo>
                  <a:pt x="2535" y="1599"/>
                </a:lnTo>
                <a:lnTo>
                  <a:pt x="2520" y="1607"/>
                </a:lnTo>
                <a:lnTo>
                  <a:pt x="2504" y="1613"/>
                </a:lnTo>
                <a:lnTo>
                  <a:pt x="2488" y="1618"/>
                </a:lnTo>
                <a:lnTo>
                  <a:pt x="2471" y="1623"/>
                </a:lnTo>
                <a:lnTo>
                  <a:pt x="2453" y="1626"/>
                </a:lnTo>
                <a:lnTo>
                  <a:pt x="2434" y="1630"/>
                </a:lnTo>
                <a:lnTo>
                  <a:pt x="2413" y="1632"/>
                </a:lnTo>
                <a:lnTo>
                  <a:pt x="2392" y="1634"/>
                </a:lnTo>
                <a:lnTo>
                  <a:pt x="2369" y="1634"/>
                </a:lnTo>
                <a:lnTo>
                  <a:pt x="2369" y="1634"/>
                </a:lnTo>
                <a:close/>
              </a:path>
            </a:pathLst>
          </a:custGeom>
          <a:solidFill>
            <a:srgbClr val="2980B9">
              <a:alpha val="75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5" name="Freeform 41"/>
          <p:cNvSpPr>
            <a:spLocks noEditPoints="1"/>
          </p:cNvSpPr>
          <p:nvPr/>
        </p:nvSpPr>
        <p:spPr bwMode="auto">
          <a:xfrm>
            <a:off x="3267765" y="1864748"/>
            <a:ext cx="2066356" cy="2066356"/>
          </a:xfrm>
          <a:custGeom>
            <a:avLst/>
            <a:gdLst>
              <a:gd name="T0" fmla="*/ 1353 w 3193"/>
              <a:gd name="T1" fmla="*/ 18 h 3193"/>
              <a:gd name="T2" fmla="*/ 1047 w 3193"/>
              <a:gd name="T3" fmla="*/ 97 h 3193"/>
              <a:gd name="T4" fmla="*/ 769 w 3193"/>
              <a:gd name="T5" fmla="*/ 231 h 3193"/>
              <a:gd name="T6" fmla="*/ 523 w 3193"/>
              <a:gd name="T7" fmla="*/ 415 h 3193"/>
              <a:gd name="T8" fmla="*/ 318 w 3193"/>
              <a:gd name="T9" fmla="*/ 641 h 3193"/>
              <a:gd name="T10" fmla="*/ 157 w 3193"/>
              <a:gd name="T11" fmla="*/ 905 h 3193"/>
              <a:gd name="T12" fmla="*/ 50 w 3193"/>
              <a:gd name="T13" fmla="*/ 1198 h 3193"/>
              <a:gd name="T14" fmla="*/ 2 w 3193"/>
              <a:gd name="T15" fmla="*/ 1514 h 3193"/>
              <a:gd name="T16" fmla="*/ 13 w 3193"/>
              <a:gd name="T17" fmla="*/ 1800 h 3193"/>
              <a:gd name="T18" fmla="*/ 84 w 3193"/>
              <a:gd name="T19" fmla="*/ 2108 h 3193"/>
              <a:gd name="T20" fmla="*/ 212 w 3193"/>
              <a:gd name="T21" fmla="*/ 2391 h 3193"/>
              <a:gd name="T22" fmla="*/ 389 w 3193"/>
              <a:gd name="T23" fmla="*/ 2641 h 3193"/>
              <a:gd name="T24" fmla="*/ 611 w 3193"/>
              <a:gd name="T25" fmla="*/ 2852 h 3193"/>
              <a:gd name="T26" fmla="*/ 870 w 3193"/>
              <a:gd name="T27" fmla="*/ 3018 h 3193"/>
              <a:gd name="T28" fmla="*/ 1159 w 3193"/>
              <a:gd name="T29" fmla="*/ 3132 h 3193"/>
              <a:gd name="T30" fmla="*/ 1473 w 3193"/>
              <a:gd name="T31" fmla="*/ 3188 h 3193"/>
              <a:gd name="T32" fmla="*/ 1759 w 3193"/>
              <a:gd name="T33" fmla="*/ 3184 h 3193"/>
              <a:gd name="T34" fmla="*/ 2072 w 3193"/>
              <a:gd name="T35" fmla="*/ 3121 h 3193"/>
              <a:gd name="T36" fmla="*/ 2358 w 3193"/>
              <a:gd name="T37" fmla="*/ 3000 h 3193"/>
              <a:gd name="T38" fmla="*/ 2612 w 3193"/>
              <a:gd name="T39" fmla="*/ 2828 h 3193"/>
              <a:gd name="T40" fmla="*/ 2828 w 3193"/>
              <a:gd name="T41" fmla="*/ 2612 h 3193"/>
              <a:gd name="T42" fmla="*/ 3000 w 3193"/>
              <a:gd name="T43" fmla="*/ 2357 h 3193"/>
              <a:gd name="T44" fmla="*/ 3121 w 3193"/>
              <a:gd name="T45" fmla="*/ 2071 h 3193"/>
              <a:gd name="T46" fmla="*/ 3185 w 3193"/>
              <a:gd name="T47" fmla="*/ 1760 h 3193"/>
              <a:gd name="T48" fmla="*/ 3188 w 3193"/>
              <a:gd name="T49" fmla="*/ 1474 h 3193"/>
              <a:gd name="T50" fmla="*/ 3132 w 3193"/>
              <a:gd name="T51" fmla="*/ 1159 h 3193"/>
              <a:gd name="T52" fmla="*/ 3018 w 3193"/>
              <a:gd name="T53" fmla="*/ 870 h 3193"/>
              <a:gd name="T54" fmla="*/ 2853 w 3193"/>
              <a:gd name="T55" fmla="*/ 611 h 3193"/>
              <a:gd name="T56" fmla="*/ 2641 w 3193"/>
              <a:gd name="T57" fmla="*/ 389 h 3193"/>
              <a:gd name="T58" fmla="*/ 2390 w 3193"/>
              <a:gd name="T59" fmla="*/ 212 h 3193"/>
              <a:gd name="T60" fmla="*/ 2108 w 3193"/>
              <a:gd name="T61" fmla="*/ 84 h 3193"/>
              <a:gd name="T62" fmla="*/ 1799 w 3193"/>
              <a:gd name="T63" fmla="*/ 13 h 3193"/>
              <a:gd name="T64" fmla="*/ 1047 w 3193"/>
              <a:gd name="T65" fmla="*/ 2137 h 3193"/>
              <a:gd name="T66" fmla="*/ 925 w 3193"/>
              <a:gd name="T67" fmla="*/ 2115 h 3193"/>
              <a:gd name="T68" fmla="*/ 808 w 3193"/>
              <a:gd name="T69" fmla="*/ 2043 h 3193"/>
              <a:gd name="T70" fmla="*/ 726 w 3193"/>
              <a:gd name="T71" fmla="*/ 1934 h 3193"/>
              <a:gd name="T72" fmla="*/ 691 w 3193"/>
              <a:gd name="T73" fmla="*/ 1797 h 3193"/>
              <a:gd name="T74" fmla="*/ 714 w 3193"/>
              <a:gd name="T75" fmla="*/ 1652 h 3193"/>
              <a:gd name="T76" fmla="*/ 872 w 3193"/>
              <a:gd name="T77" fmla="*/ 1466 h 3193"/>
              <a:gd name="T78" fmla="*/ 988 w 3193"/>
              <a:gd name="T79" fmla="*/ 1385 h 3193"/>
              <a:gd name="T80" fmla="*/ 1039 w 3193"/>
              <a:gd name="T81" fmla="*/ 1241 h 3193"/>
              <a:gd name="T82" fmla="*/ 1190 w 3193"/>
              <a:gd name="T83" fmla="*/ 1159 h 3193"/>
              <a:gd name="T84" fmla="*/ 1327 w 3193"/>
              <a:gd name="T85" fmla="*/ 1190 h 3193"/>
              <a:gd name="T86" fmla="*/ 1434 w 3193"/>
              <a:gd name="T87" fmla="*/ 1072 h 3193"/>
              <a:gd name="T88" fmla="*/ 1563 w 3193"/>
              <a:gd name="T89" fmla="*/ 954 h 3193"/>
              <a:gd name="T90" fmla="*/ 1704 w 3193"/>
              <a:gd name="T91" fmla="*/ 912 h 3193"/>
              <a:gd name="T92" fmla="*/ 1878 w 3193"/>
              <a:gd name="T93" fmla="*/ 918 h 3193"/>
              <a:gd name="T94" fmla="*/ 2047 w 3193"/>
              <a:gd name="T95" fmla="*/ 996 h 3193"/>
              <a:gd name="T96" fmla="*/ 2159 w 3193"/>
              <a:gd name="T97" fmla="*/ 1131 h 3193"/>
              <a:gd name="T98" fmla="*/ 2214 w 3193"/>
              <a:gd name="T99" fmla="*/ 1303 h 3193"/>
              <a:gd name="T100" fmla="*/ 2250 w 3193"/>
              <a:gd name="T101" fmla="*/ 1434 h 3193"/>
              <a:gd name="T102" fmla="*/ 2441 w 3193"/>
              <a:gd name="T103" fmla="*/ 1574 h 3193"/>
              <a:gd name="T104" fmla="*/ 2505 w 3193"/>
              <a:gd name="T105" fmla="*/ 1778 h 3193"/>
              <a:gd name="T106" fmla="*/ 2477 w 3193"/>
              <a:gd name="T107" fmla="*/ 1918 h 3193"/>
              <a:gd name="T108" fmla="*/ 2400 w 3193"/>
              <a:gd name="T109" fmla="*/ 2033 h 3193"/>
              <a:gd name="T110" fmla="*/ 2287 w 3193"/>
              <a:gd name="T111" fmla="*/ 2109 h 3193"/>
              <a:gd name="T112" fmla="*/ 2148 w 3193"/>
              <a:gd name="T113" fmla="*/ 2137 h 3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193" h="3193">
                <a:moveTo>
                  <a:pt x="1596" y="0"/>
                </a:moveTo>
                <a:lnTo>
                  <a:pt x="1596" y="0"/>
                </a:lnTo>
                <a:lnTo>
                  <a:pt x="1555" y="1"/>
                </a:lnTo>
                <a:lnTo>
                  <a:pt x="1515" y="2"/>
                </a:lnTo>
                <a:lnTo>
                  <a:pt x="1473" y="5"/>
                </a:lnTo>
                <a:lnTo>
                  <a:pt x="1433" y="8"/>
                </a:lnTo>
                <a:lnTo>
                  <a:pt x="1393" y="13"/>
                </a:lnTo>
                <a:lnTo>
                  <a:pt x="1353" y="18"/>
                </a:lnTo>
                <a:lnTo>
                  <a:pt x="1314" y="25"/>
                </a:lnTo>
                <a:lnTo>
                  <a:pt x="1275" y="33"/>
                </a:lnTo>
                <a:lnTo>
                  <a:pt x="1236" y="41"/>
                </a:lnTo>
                <a:lnTo>
                  <a:pt x="1197" y="51"/>
                </a:lnTo>
                <a:lnTo>
                  <a:pt x="1159" y="61"/>
                </a:lnTo>
                <a:lnTo>
                  <a:pt x="1122" y="72"/>
                </a:lnTo>
                <a:lnTo>
                  <a:pt x="1084" y="84"/>
                </a:lnTo>
                <a:lnTo>
                  <a:pt x="1047" y="97"/>
                </a:lnTo>
                <a:lnTo>
                  <a:pt x="1011" y="111"/>
                </a:lnTo>
                <a:lnTo>
                  <a:pt x="976" y="125"/>
                </a:lnTo>
                <a:lnTo>
                  <a:pt x="939" y="141"/>
                </a:lnTo>
                <a:lnTo>
                  <a:pt x="904" y="158"/>
                </a:lnTo>
                <a:lnTo>
                  <a:pt x="870" y="175"/>
                </a:lnTo>
                <a:lnTo>
                  <a:pt x="836" y="193"/>
                </a:lnTo>
                <a:lnTo>
                  <a:pt x="802" y="212"/>
                </a:lnTo>
                <a:lnTo>
                  <a:pt x="769" y="231"/>
                </a:lnTo>
                <a:lnTo>
                  <a:pt x="736" y="252"/>
                </a:lnTo>
                <a:lnTo>
                  <a:pt x="704" y="272"/>
                </a:lnTo>
                <a:lnTo>
                  <a:pt x="673" y="294"/>
                </a:lnTo>
                <a:lnTo>
                  <a:pt x="641" y="317"/>
                </a:lnTo>
                <a:lnTo>
                  <a:pt x="611" y="341"/>
                </a:lnTo>
                <a:lnTo>
                  <a:pt x="581" y="365"/>
                </a:lnTo>
                <a:lnTo>
                  <a:pt x="552" y="389"/>
                </a:lnTo>
                <a:lnTo>
                  <a:pt x="523" y="415"/>
                </a:lnTo>
                <a:lnTo>
                  <a:pt x="495" y="441"/>
                </a:lnTo>
                <a:lnTo>
                  <a:pt x="467" y="468"/>
                </a:lnTo>
                <a:lnTo>
                  <a:pt x="440" y="495"/>
                </a:lnTo>
                <a:lnTo>
                  <a:pt x="415" y="523"/>
                </a:lnTo>
                <a:lnTo>
                  <a:pt x="389" y="552"/>
                </a:lnTo>
                <a:lnTo>
                  <a:pt x="365" y="581"/>
                </a:lnTo>
                <a:lnTo>
                  <a:pt x="341" y="611"/>
                </a:lnTo>
                <a:lnTo>
                  <a:pt x="318" y="641"/>
                </a:lnTo>
                <a:lnTo>
                  <a:pt x="294" y="673"/>
                </a:lnTo>
                <a:lnTo>
                  <a:pt x="272" y="704"/>
                </a:lnTo>
                <a:lnTo>
                  <a:pt x="252" y="736"/>
                </a:lnTo>
                <a:lnTo>
                  <a:pt x="231" y="769"/>
                </a:lnTo>
                <a:lnTo>
                  <a:pt x="212" y="802"/>
                </a:lnTo>
                <a:lnTo>
                  <a:pt x="192" y="836"/>
                </a:lnTo>
                <a:lnTo>
                  <a:pt x="175" y="870"/>
                </a:lnTo>
                <a:lnTo>
                  <a:pt x="157" y="905"/>
                </a:lnTo>
                <a:lnTo>
                  <a:pt x="141" y="939"/>
                </a:lnTo>
                <a:lnTo>
                  <a:pt x="125" y="975"/>
                </a:lnTo>
                <a:lnTo>
                  <a:pt x="111" y="1011"/>
                </a:lnTo>
                <a:lnTo>
                  <a:pt x="97" y="1047"/>
                </a:lnTo>
                <a:lnTo>
                  <a:pt x="84" y="1085"/>
                </a:lnTo>
                <a:lnTo>
                  <a:pt x="72" y="1121"/>
                </a:lnTo>
                <a:lnTo>
                  <a:pt x="61" y="1159"/>
                </a:lnTo>
                <a:lnTo>
                  <a:pt x="50" y="1198"/>
                </a:lnTo>
                <a:lnTo>
                  <a:pt x="41" y="1236"/>
                </a:lnTo>
                <a:lnTo>
                  <a:pt x="33" y="1275"/>
                </a:lnTo>
                <a:lnTo>
                  <a:pt x="26" y="1314"/>
                </a:lnTo>
                <a:lnTo>
                  <a:pt x="18" y="1354"/>
                </a:lnTo>
                <a:lnTo>
                  <a:pt x="13" y="1393"/>
                </a:lnTo>
                <a:lnTo>
                  <a:pt x="9" y="1433"/>
                </a:lnTo>
                <a:lnTo>
                  <a:pt x="5" y="1474"/>
                </a:lnTo>
                <a:lnTo>
                  <a:pt x="2" y="1514"/>
                </a:lnTo>
                <a:lnTo>
                  <a:pt x="1" y="1556"/>
                </a:lnTo>
                <a:lnTo>
                  <a:pt x="0" y="1596"/>
                </a:lnTo>
                <a:lnTo>
                  <a:pt x="0" y="1596"/>
                </a:lnTo>
                <a:lnTo>
                  <a:pt x="1" y="1637"/>
                </a:lnTo>
                <a:lnTo>
                  <a:pt x="2" y="1679"/>
                </a:lnTo>
                <a:lnTo>
                  <a:pt x="5" y="1719"/>
                </a:lnTo>
                <a:lnTo>
                  <a:pt x="9" y="1760"/>
                </a:lnTo>
                <a:lnTo>
                  <a:pt x="13" y="1800"/>
                </a:lnTo>
                <a:lnTo>
                  <a:pt x="18" y="1839"/>
                </a:lnTo>
                <a:lnTo>
                  <a:pt x="26" y="1879"/>
                </a:lnTo>
                <a:lnTo>
                  <a:pt x="33" y="1918"/>
                </a:lnTo>
                <a:lnTo>
                  <a:pt x="41" y="1957"/>
                </a:lnTo>
                <a:lnTo>
                  <a:pt x="50" y="1995"/>
                </a:lnTo>
                <a:lnTo>
                  <a:pt x="61" y="2034"/>
                </a:lnTo>
                <a:lnTo>
                  <a:pt x="72" y="2071"/>
                </a:lnTo>
                <a:lnTo>
                  <a:pt x="84" y="2108"/>
                </a:lnTo>
                <a:lnTo>
                  <a:pt x="97" y="2146"/>
                </a:lnTo>
                <a:lnTo>
                  <a:pt x="111" y="2182"/>
                </a:lnTo>
                <a:lnTo>
                  <a:pt x="125" y="2217"/>
                </a:lnTo>
                <a:lnTo>
                  <a:pt x="141" y="2254"/>
                </a:lnTo>
                <a:lnTo>
                  <a:pt x="157" y="2288"/>
                </a:lnTo>
                <a:lnTo>
                  <a:pt x="175" y="2323"/>
                </a:lnTo>
                <a:lnTo>
                  <a:pt x="192" y="2357"/>
                </a:lnTo>
                <a:lnTo>
                  <a:pt x="212" y="2391"/>
                </a:lnTo>
                <a:lnTo>
                  <a:pt x="231" y="2424"/>
                </a:lnTo>
                <a:lnTo>
                  <a:pt x="252" y="2457"/>
                </a:lnTo>
                <a:lnTo>
                  <a:pt x="272" y="2489"/>
                </a:lnTo>
                <a:lnTo>
                  <a:pt x="294" y="2520"/>
                </a:lnTo>
                <a:lnTo>
                  <a:pt x="318" y="2552"/>
                </a:lnTo>
                <a:lnTo>
                  <a:pt x="341" y="2582"/>
                </a:lnTo>
                <a:lnTo>
                  <a:pt x="365" y="2612"/>
                </a:lnTo>
                <a:lnTo>
                  <a:pt x="389" y="2641"/>
                </a:lnTo>
                <a:lnTo>
                  <a:pt x="415" y="2670"/>
                </a:lnTo>
                <a:lnTo>
                  <a:pt x="440" y="2698"/>
                </a:lnTo>
                <a:lnTo>
                  <a:pt x="467" y="2725"/>
                </a:lnTo>
                <a:lnTo>
                  <a:pt x="495" y="2751"/>
                </a:lnTo>
                <a:lnTo>
                  <a:pt x="523" y="2778"/>
                </a:lnTo>
                <a:lnTo>
                  <a:pt x="552" y="2804"/>
                </a:lnTo>
                <a:lnTo>
                  <a:pt x="581" y="2828"/>
                </a:lnTo>
                <a:lnTo>
                  <a:pt x="611" y="2852"/>
                </a:lnTo>
                <a:lnTo>
                  <a:pt x="641" y="2876"/>
                </a:lnTo>
                <a:lnTo>
                  <a:pt x="673" y="2899"/>
                </a:lnTo>
                <a:lnTo>
                  <a:pt x="704" y="2921"/>
                </a:lnTo>
                <a:lnTo>
                  <a:pt x="736" y="2941"/>
                </a:lnTo>
                <a:lnTo>
                  <a:pt x="769" y="2962"/>
                </a:lnTo>
                <a:lnTo>
                  <a:pt x="802" y="2981"/>
                </a:lnTo>
                <a:lnTo>
                  <a:pt x="836" y="3000"/>
                </a:lnTo>
                <a:lnTo>
                  <a:pt x="870" y="3018"/>
                </a:lnTo>
                <a:lnTo>
                  <a:pt x="904" y="3035"/>
                </a:lnTo>
                <a:lnTo>
                  <a:pt x="939" y="3052"/>
                </a:lnTo>
                <a:lnTo>
                  <a:pt x="976" y="3068"/>
                </a:lnTo>
                <a:lnTo>
                  <a:pt x="1011" y="3082"/>
                </a:lnTo>
                <a:lnTo>
                  <a:pt x="1047" y="3096"/>
                </a:lnTo>
                <a:lnTo>
                  <a:pt x="1084" y="3109"/>
                </a:lnTo>
                <a:lnTo>
                  <a:pt x="1122" y="3121"/>
                </a:lnTo>
                <a:lnTo>
                  <a:pt x="1159" y="3132"/>
                </a:lnTo>
                <a:lnTo>
                  <a:pt x="1197" y="3142"/>
                </a:lnTo>
                <a:lnTo>
                  <a:pt x="1236" y="3152"/>
                </a:lnTo>
                <a:lnTo>
                  <a:pt x="1275" y="3160"/>
                </a:lnTo>
                <a:lnTo>
                  <a:pt x="1314" y="3167"/>
                </a:lnTo>
                <a:lnTo>
                  <a:pt x="1353" y="3175"/>
                </a:lnTo>
                <a:lnTo>
                  <a:pt x="1393" y="3180"/>
                </a:lnTo>
                <a:lnTo>
                  <a:pt x="1433" y="3184"/>
                </a:lnTo>
                <a:lnTo>
                  <a:pt x="1473" y="3188"/>
                </a:lnTo>
                <a:lnTo>
                  <a:pt x="1515" y="3191"/>
                </a:lnTo>
                <a:lnTo>
                  <a:pt x="1555" y="3192"/>
                </a:lnTo>
                <a:lnTo>
                  <a:pt x="1596" y="3193"/>
                </a:lnTo>
                <a:lnTo>
                  <a:pt x="1596" y="3193"/>
                </a:lnTo>
                <a:lnTo>
                  <a:pt x="1637" y="3192"/>
                </a:lnTo>
                <a:lnTo>
                  <a:pt x="1679" y="3191"/>
                </a:lnTo>
                <a:lnTo>
                  <a:pt x="1719" y="3188"/>
                </a:lnTo>
                <a:lnTo>
                  <a:pt x="1759" y="3184"/>
                </a:lnTo>
                <a:lnTo>
                  <a:pt x="1799" y="3180"/>
                </a:lnTo>
                <a:lnTo>
                  <a:pt x="1839" y="3175"/>
                </a:lnTo>
                <a:lnTo>
                  <a:pt x="1879" y="3167"/>
                </a:lnTo>
                <a:lnTo>
                  <a:pt x="1918" y="3160"/>
                </a:lnTo>
                <a:lnTo>
                  <a:pt x="1957" y="3152"/>
                </a:lnTo>
                <a:lnTo>
                  <a:pt x="1995" y="3142"/>
                </a:lnTo>
                <a:lnTo>
                  <a:pt x="2034" y="3132"/>
                </a:lnTo>
                <a:lnTo>
                  <a:pt x="2072" y="3121"/>
                </a:lnTo>
                <a:lnTo>
                  <a:pt x="2108" y="3109"/>
                </a:lnTo>
                <a:lnTo>
                  <a:pt x="2145" y="3096"/>
                </a:lnTo>
                <a:lnTo>
                  <a:pt x="2181" y="3082"/>
                </a:lnTo>
                <a:lnTo>
                  <a:pt x="2218" y="3068"/>
                </a:lnTo>
                <a:lnTo>
                  <a:pt x="2253" y="3052"/>
                </a:lnTo>
                <a:lnTo>
                  <a:pt x="2288" y="3035"/>
                </a:lnTo>
                <a:lnTo>
                  <a:pt x="2323" y="3018"/>
                </a:lnTo>
                <a:lnTo>
                  <a:pt x="2358" y="3000"/>
                </a:lnTo>
                <a:lnTo>
                  <a:pt x="2390" y="2981"/>
                </a:lnTo>
                <a:lnTo>
                  <a:pt x="2424" y="2962"/>
                </a:lnTo>
                <a:lnTo>
                  <a:pt x="2457" y="2941"/>
                </a:lnTo>
                <a:lnTo>
                  <a:pt x="2489" y="2921"/>
                </a:lnTo>
                <a:lnTo>
                  <a:pt x="2521" y="2899"/>
                </a:lnTo>
                <a:lnTo>
                  <a:pt x="2551" y="2876"/>
                </a:lnTo>
                <a:lnTo>
                  <a:pt x="2581" y="2852"/>
                </a:lnTo>
                <a:lnTo>
                  <a:pt x="2612" y="2828"/>
                </a:lnTo>
                <a:lnTo>
                  <a:pt x="2641" y="2804"/>
                </a:lnTo>
                <a:lnTo>
                  <a:pt x="2670" y="2778"/>
                </a:lnTo>
                <a:lnTo>
                  <a:pt x="2698" y="2751"/>
                </a:lnTo>
                <a:lnTo>
                  <a:pt x="2725" y="2725"/>
                </a:lnTo>
                <a:lnTo>
                  <a:pt x="2752" y="2698"/>
                </a:lnTo>
                <a:lnTo>
                  <a:pt x="2778" y="2670"/>
                </a:lnTo>
                <a:lnTo>
                  <a:pt x="2804" y="2641"/>
                </a:lnTo>
                <a:lnTo>
                  <a:pt x="2828" y="2612"/>
                </a:lnTo>
                <a:lnTo>
                  <a:pt x="2853" y="2582"/>
                </a:lnTo>
                <a:lnTo>
                  <a:pt x="2876" y="2552"/>
                </a:lnTo>
                <a:lnTo>
                  <a:pt x="2898" y="2520"/>
                </a:lnTo>
                <a:lnTo>
                  <a:pt x="2920" y="2489"/>
                </a:lnTo>
                <a:lnTo>
                  <a:pt x="2941" y="2457"/>
                </a:lnTo>
                <a:lnTo>
                  <a:pt x="2962" y="2424"/>
                </a:lnTo>
                <a:lnTo>
                  <a:pt x="2982" y="2391"/>
                </a:lnTo>
                <a:lnTo>
                  <a:pt x="3000" y="2357"/>
                </a:lnTo>
                <a:lnTo>
                  <a:pt x="3018" y="2323"/>
                </a:lnTo>
                <a:lnTo>
                  <a:pt x="3035" y="2288"/>
                </a:lnTo>
                <a:lnTo>
                  <a:pt x="3052" y="2254"/>
                </a:lnTo>
                <a:lnTo>
                  <a:pt x="3067" y="2217"/>
                </a:lnTo>
                <a:lnTo>
                  <a:pt x="3083" y="2182"/>
                </a:lnTo>
                <a:lnTo>
                  <a:pt x="3096" y="2146"/>
                </a:lnTo>
                <a:lnTo>
                  <a:pt x="3109" y="2108"/>
                </a:lnTo>
                <a:lnTo>
                  <a:pt x="3121" y="2071"/>
                </a:lnTo>
                <a:lnTo>
                  <a:pt x="3132" y="2034"/>
                </a:lnTo>
                <a:lnTo>
                  <a:pt x="3142" y="1995"/>
                </a:lnTo>
                <a:lnTo>
                  <a:pt x="3152" y="1957"/>
                </a:lnTo>
                <a:lnTo>
                  <a:pt x="3160" y="1918"/>
                </a:lnTo>
                <a:lnTo>
                  <a:pt x="3168" y="1879"/>
                </a:lnTo>
                <a:lnTo>
                  <a:pt x="3174" y="1839"/>
                </a:lnTo>
                <a:lnTo>
                  <a:pt x="3180" y="1800"/>
                </a:lnTo>
                <a:lnTo>
                  <a:pt x="3185" y="1760"/>
                </a:lnTo>
                <a:lnTo>
                  <a:pt x="3188" y="1719"/>
                </a:lnTo>
                <a:lnTo>
                  <a:pt x="3191" y="1679"/>
                </a:lnTo>
                <a:lnTo>
                  <a:pt x="3192" y="1637"/>
                </a:lnTo>
                <a:lnTo>
                  <a:pt x="3193" y="1596"/>
                </a:lnTo>
                <a:lnTo>
                  <a:pt x="3193" y="1596"/>
                </a:lnTo>
                <a:lnTo>
                  <a:pt x="3192" y="1556"/>
                </a:lnTo>
                <a:lnTo>
                  <a:pt x="3191" y="1514"/>
                </a:lnTo>
                <a:lnTo>
                  <a:pt x="3188" y="1474"/>
                </a:lnTo>
                <a:lnTo>
                  <a:pt x="3185" y="1433"/>
                </a:lnTo>
                <a:lnTo>
                  <a:pt x="3180" y="1393"/>
                </a:lnTo>
                <a:lnTo>
                  <a:pt x="3174" y="1354"/>
                </a:lnTo>
                <a:lnTo>
                  <a:pt x="3168" y="1314"/>
                </a:lnTo>
                <a:lnTo>
                  <a:pt x="3160" y="1275"/>
                </a:lnTo>
                <a:lnTo>
                  <a:pt x="3152" y="1236"/>
                </a:lnTo>
                <a:lnTo>
                  <a:pt x="3142" y="1198"/>
                </a:lnTo>
                <a:lnTo>
                  <a:pt x="3132" y="1159"/>
                </a:lnTo>
                <a:lnTo>
                  <a:pt x="3121" y="1121"/>
                </a:lnTo>
                <a:lnTo>
                  <a:pt x="3109" y="1085"/>
                </a:lnTo>
                <a:lnTo>
                  <a:pt x="3096" y="1047"/>
                </a:lnTo>
                <a:lnTo>
                  <a:pt x="3083" y="1011"/>
                </a:lnTo>
                <a:lnTo>
                  <a:pt x="3067" y="975"/>
                </a:lnTo>
                <a:lnTo>
                  <a:pt x="3052" y="939"/>
                </a:lnTo>
                <a:lnTo>
                  <a:pt x="3035" y="905"/>
                </a:lnTo>
                <a:lnTo>
                  <a:pt x="3018" y="870"/>
                </a:lnTo>
                <a:lnTo>
                  <a:pt x="3000" y="836"/>
                </a:lnTo>
                <a:lnTo>
                  <a:pt x="2982" y="802"/>
                </a:lnTo>
                <a:lnTo>
                  <a:pt x="2962" y="769"/>
                </a:lnTo>
                <a:lnTo>
                  <a:pt x="2941" y="736"/>
                </a:lnTo>
                <a:lnTo>
                  <a:pt x="2920" y="704"/>
                </a:lnTo>
                <a:lnTo>
                  <a:pt x="2898" y="673"/>
                </a:lnTo>
                <a:lnTo>
                  <a:pt x="2876" y="641"/>
                </a:lnTo>
                <a:lnTo>
                  <a:pt x="2853" y="611"/>
                </a:lnTo>
                <a:lnTo>
                  <a:pt x="2828" y="581"/>
                </a:lnTo>
                <a:lnTo>
                  <a:pt x="2804" y="552"/>
                </a:lnTo>
                <a:lnTo>
                  <a:pt x="2778" y="523"/>
                </a:lnTo>
                <a:lnTo>
                  <a:pt x="2752" y="495"/>
                </a:lnTo>
                <a:lnTo>
                  <a:pt x="2725" y="468"/>
                </a:lnTo>
                <a:lnTo>
                  <a:pt x="2698" y="441"/>
                </a:lnTo>
                <a:lnTo>
                  <a:pt x="2670" y="415"/>
                </a:lnTo>
                <a:lnTo>
                  <a:pt x="2641" y="389"/>
                </a:lnTo>
                <a:lnTo>
                  <a:pt x="2612" y="365"/>
                </a:lnTo>
                <a:lnTo>
                  <a:pt x="2581" y="341"/>
                </a:lnTo>
                <a:lnTo>
                  <a:pt x="2551" y="317"/>
                </a:lnTo>
                <a:lnTo>
                  <a:pt x="2521" y="294"/>
                </a:lnTo>
                <a:lnTo>
                  <a:pt x="2489" y="272"/>
                </a:lnTo>
                <a:lnTo>
                  <a:pt x="2457" y="252"/>
                </a:lnTo>
                <a:lnTo>
                  <a:pt x="2424" y="231"/>
                </a:lnTo>
                <a:lnTo>
                  <a:pt x="2390" y="212"/>
                </a:lnTo>
                <a:lnTo>
                  <a:pt x="2358" y="193"/>
                </a:lnTo>
                <a:lnTo>
                  <a:pt x="2323" y="175"/>
                </a:lnTo>
                <a:lnTo>
                  <a:pt x="2288" y="158"/>
                </a:lnTo>
                <a:lnTo>
                  <a:pt x="2253" y="141"/>
                </a:lnTo>
                <a:lnTo>
                  <a:pt x="2218" y="125"/>
                </a:lnTo>
                <a:lnTo>
                  <a:pt x="2181" y="111"/>
                </a:lnTo>
                <a:lnTo>
                  <a:pt x="2145" y="97"/>
                </a:lnTo>
                <a:lnTo>
                  <a:pt x="2108" y="84"/>
                </a:lnTo>
                <a:lnTo>
                  <a:pt x="2072" y="72"/>
                </a:lnTo>
                <a:lnTo>
                  <a:pt x="2034" y="61"/>
                </a:lnTo>
                <a:lnTo>
                  <a:pt x="1995" y="51"/>
                </a:lnTo>
                <a:lnTo>
                  <a:pt x="1957" y="41"/>
                </a:lnTo>
                <a:lnTo>
                  <a:pt x="1918" y="33"/>
                </a:lnTo>
                <a:lnTo>
                  <a:pt x="1879" y="25"/>
                </a:lnTo>
                <a:lnTo>
                  <a:pt x="1839" y="18"/>
                </a:lnTo>
                <a:lnTo>
                  <a:pt x="1799" y="13"/>
                </a:lnTo>
                <a:lnTo>
                  <a:pt x="1759" y="8"/>
                </a:lnTo>
                <a:lnTo>
                  <a:pt x="1719" y="5"/>
                </a:lnTo>
                <a:lnTo>
                  <a:pt x="1679" y="2"/>
                </a:lnTo>
                <a:lnTo>
                  <a:pt x="1637" y="1"/>
                </a:lnTo>
                <a:lnTo>
                  <a:pt x="1596" y="0"/>
                </a:lnTo>
                <a:lnTo>
                  <a:pt x="1596" y="0"/>
                </a:lnTo>
                <a:close/>
                <a:moveTo>
                  <a:pt x="2148" y="2137"/>
                </a:moveTo>
                <a:lnTo>
                  <a:pt x="1047" y="2137"/>
                </a:lnTo>
                <a:lnTo>
                  <a:pt x="1047" y="2137"/>
                </a:lnTo>
                <a:lnTo>
                  <a:pt x="1029" y="2137"/>
                </a:lnTo>
                <a:lnTo>
                  <a:pt x="1011" y="2136"/>
                </a:lnTo>
                <a:lnTo>
                  <a:pt x="993" y="2134"/>
                </a:lnTo>
                <a:lnTo>
                  <a:pt x="976" y="2130"/>
                </a:lnTo>
                <a:lnTo>
                  <a:pt x="957" y="2126"/>
                </a:lnTo>
                <a:lnTo>
                  <a:pt x="942" y="2121"/>
                </a:lnTo>
                <a:lnTo>
                  <a:pt x="925" y="2115"/>
                </a:lnTo>
                <a:lnTo>
                  <a:pt x="909" y="2109"/>
                </a:lnTo>
                <a:lnTo>
                  <a:pt x="893" y="2102"/>
                </a:lnTo>
                <a:lnTo>
                  <a:pt x="877" y="2095"/>
                </a:lnTo>
                <a:lnTo>
                  <a:pt x="862" y="2085"/>
                </a:lnTo>
                <a:lnTo>
                  <a:pt x="848" y="2076"/>
                </a:lnTo>
                <a:lnTo>
                  <a:pt x="833" y="2067"/>
                </a:lnTo>
                <a:lnTo>
                  <a:pt x="820" y="2056"/>
                </a:lnTo>
                <a:lnTo>
                  <a:pt x="808" y="2043"/>
                </a:lnTo>
                <a:lnTo>
                  <a:pt x="796" y="2033"/>
                </a:lnTo>
                <a:lnTo>
                  <a:pt x="783" y="2019"/>
                </a:lnTo>
                <a:lnTo>
                  <a:pt x="772" y="2007"/>
                </a:lnTo>
                <a:lnTo>
                  <a:pt x="762" y="1994"/>
                </a:lnTo>
                <a:lnTo>
                  <a:pt x="752" y="1979"/>
                </a:lnTo>
                <a:lnTo>
                  <a:pt x="742" y="1964"/>
                </a:lnTo>
                <a:lnTo>
                  <a:pt x="734" y="1950"/>
                </a:lnTo>
                <a:lnTo>
                  <a:pt x="726" y="1934"/>
                </a:lnTo>
                <a:lnTo>
                  <a:pt x="719" y="1918"/>
                </a:lnTo>
                <a:lnTo>
                  <a:pt x="713" y="1902"/>
                </a:lnTo>
                <a:lnTo>
                  <a:pt x="707" y="1885"/>
                </a:lnTo>
                <a:lnTo>
                  <a:pt x="702" y="1868"/>
                </a:lnTo>
                <a:lnTo>
                  <a:pt x="698" y="1851"/>
                </a:lnTo>
                <a:lnTo>
                  <a:pt x="695" y="1833"/>
                </a:lnTo>
                <a:lnTo>
                  <a:pt x="692" y="1815"/>
                </a:lnTo>
                <a:lnTo>
                  <a:pt x="691" y="1797"/>
                </a:lnTo>
                <a:lnTo>
                  <a:pt x="691" y="1778"/>
                </a:lnTo>
                <a:lnTo>
                  <a:pt x="691" y="1778"/>
                </a:lnTo>
                <a:lnTo>
                  <a:pt x="691" y="1761"/>
                </a:lnTo>
                <a:lnTo>
                  <a:pt x="692" y="1745"/>
                </a:lnTo>
                <a:lnTo>
                  <a:pt x="695" y="1730"/>
                </a:lnTo>
                <a:lnTo>
                  <a:pt x="697" y="1713"/>
                </a:lnTo>
                <a:lnTo>
                  <a:pt x="704" y="1682"/>
                </a:lnTo>
                <a:lnTo>
                  <a:pt x="714" y="1652"/>
                </a:lnTo>
                <a:lnTo>
                  <a:pt x="726" y="1623"/>
                </a:lnTo>
                <a:lnTo>
                  <a:pt x="741" y="1595"/>
                </a:lnTo>
                <a:lnTo>
                  <a:pt x="758" y="1569"/>
                </a:lnTo>
                <a:lnTo>
                  <a:pt x="777" y="1545"/>
                </a:lnTo>
                <a:lnTo>
                  <a:pt x="798" y="1522"/>
                </a:lnTo>
                <a:lnTo>
                  <a:pt x="821" y="1501"/>
                </a:lnTo>
                <a:lnTo>
                  <a:pt x="845" y="1483"/>
                </a:lnTo>
                <a:lnTo>
                  <a:pt x="872" y="1466"/>
                </a:lnTo>
                <a:lnTo>
                  <a:pt x="900" y="1451"/>
                </a:lnTo>
                <a:lnTo>
                  <a:pt x="929" y="1440"/>
                </a:lnTo>
                <a:lnTo>
                  <a:pt x="960" y="1430"/>
                </a:lnTo>
                <a:lnTo>
                  <a:pt x="976" y="1427"/>
                </a:lnTo>
                <a:lnTo>
                  <a:pt x="991" y="1424"/>
                </a:lnTo>
                <a:lnTo>
                  <a:pt x="991" y="1424"/>
                </a:lnTo>
                <a:lnTo>
                  <a:pt x="989" y="1405"/>
                </a:lnTo>
                <a:lnTo>
                  <a:pt x="988" y="1385"/>
                </a:lnTo>
                <a:lnTo>
                  <a:pt x="988" y="1385"/>
                </a:lnTo>
                <a:lnTo>
                  <a:pt x="989" y="1362"/>
                </a:lnTo>
                <a:lnTo>
                  <a:pt x="993" y="1339"/>
                </a:lnTo>
                <a:lnTo>
                  <a:pt x="998" y="1319"/>
                </a:lnTo>
                <a:lnTo>
                  <a:pt x="1005" y="1297"/>
                </a:lnTo>
                <a:lnTo>
                  <a:pt x="1015" y="1277"/>
                </a:lnTo>
                <a:lnTo>
                  <a:pt x="1025" y="1259"/>
                </a:lnTo>
                <a:lnTo>
                  <a:pt x="1039" y="1241"/>
                </a:lnTo>
                <a:lnTo>
                  <a:pt x="1053" y="1225"/>
                </a:lnTo>
                <a:lnTo>
                  <a:pt x="1069" y="1210"/>
                </a:lnTo>
                <a:lnTo>
                  <a:pt x="1088" y="1197"/>
                </a:lnTo>
                <a:lnTo>
                  <a:pt x="1106" y="1186"/>
                </a:lnTo>
                <a:lnTo>
                  <a:pt x="1125" y="1176"/>
                </a:lnTo>
                <a:lnTo>
                  <a:pt x="1146" y="1169"/>
                </a:lnTo>
                <a:lnTo>
                  <a:pt x="1168" y="1163"/>
                </a:lnTo>
                <a:lnTo>
                  <a:pt x="1190" y="1159"/>
                </a:lnTo>
                <a:lnTo>
                  <a:pt x="1213" y="1158"/>
                </a:lnTo>
                <a:lnTo>
                  <a:pt x="1213" y="1158"/>
                </a:lnTo>
                <a:lnTo>
                  <a:pt x="1233" y="1159"/>
                </a:lnTo>
                <a:lnTo>
                  <a:pt x="1254" y="1162"/>
                </a:lnTo>
                <a:lnTo>
                  <a:pt x="1274" y="1166"/>
                </a:lnTo>
                <a:lnTo>
                  <a:pt x="1292" y="1173"/>
                </a:lnTo>
                <a:lnTo>
                  <a:pt x="1310" y="1180"/>
                </a:lnTo>
                <a:lnTo>
                  <a:pt x="1327" y="1190"/>
                </a:lnTo>
                <a:lnTo>
                  <a:pt x="1344" y="1201"/>
                </a:lnTo>
                <a:lnTo>
                  <a:pt x="1359" y="1213"/>
                </a:lnTo>
                <a:lnTo>
                  <a:pt x="1359" y="1213"/>
                </a:lnTo>
                <a:lnTo>
                  <a:pt x="1372" y="1182"/>
                </a:lnTo>
                <a:lnTo>
                  <a:pt x="1387" y="1153"/>
                </a:lnTo>
                <a:lnTo>
                  <a:pt x="1401" y="1125"/>
                </a:lnTo>
                <a:lnTo>
                  <a:pt x="1417" y="1097"/>
                </a:lnTo>
                <a:lnTo>
                  <a:pt x="1434" y="1072"/>
                </a:lnTo>
                <a:lnTo>
                  <a:pt x="1454" y="1046"/>
                </a:lnTo>
                <a:lnTo>
                  <a:pt x="1474" y="1023"/>
                </a:lnTo>
                <a:lnTo>
                  <a:pt x="1496" y="1001"/>
                </a:lnTo>
                <a:lnTo>
                  <a:pt x="1508" y="990"/>
                </a:lnTo>
                <a:lnTo>
                  <a:pt x="1522" y="980"/>
                </a:lnTo>
                <a:lnTo>
                  <a:pt x="1534" y="971"/>
                </a:lnTo>
                <a:lnTo>
                  <a:pt x="1549" y="962"/>
                </a:lnTo>
                <a:lnTo>
                  <a:pt x="1563" y="954"/>
                </a:lnTo>
                <a:lnTo>
                  <a:pt x="1578" y="946"/>
                </a:lnTo>
                <a:lnTo>
                  <a:pt x="1594" y="939"/>
                </a:lnTo>
                <a:lnTo>
                  <a:pt x="1611" y="933"/>
                </a:lnTo>
                <a:lnTo>
                  <a:pt x="1628" y="928"/>
                </a:lnTo>
                <a:lnTo>
                  <a:pt x="1645" y="922"/>
                </a:lnTo>
                <a:lnTo>
                  <a:pt x="1664" y="918"/>
                </a:lnTo>
                <a:lnTo>
                  <a:pt x="1684" y="915"/>
                </a:lnTo>
                <a:lnTo>
                  <a:pt x="1704" y="912"/>
                </a:lnTo>
                <a:lnTo>
                  <a:pt x="1725" y="910"/>
                </a:lnTo>
                <a:lnTo>
                  <a:pt x="1748" y="909"/>
                </a:lnTo>
                <a:lnTo>
                  <a:pt x="1771" y="909"/>
                </a:lnTo>
                <a:lnTo>
                  <a:pt x="1771" y="909"/>
                </a:lnTo>
                <a:lnTo>
                  <a:pt x="1799" y="909"/>
                </a:lnTo>
                <a:lnTo>
                  <a:pt x="1826" y="911"/>
                </a:lnTo>
                <a:lnTo>
                  <a:pt x="1853" y="915"/>
                </a:lnTo>
                <a:lnTo>
                  <a:pt x="1878" y="918"/>
                </a:lnTo>
                <a:lnTo>
                  <a:pt x="1903" y="924"/>
                </a:lnTo>
                <a:lnTo>
                  <a:pt x="1926" y="932"/>
                </a:lnTo>
                <a:lnTo>
                  <a:pt x="1949" y="940"/>
                </a:lnTo>
                <a:lnTo>
                  <a:pt x="1971" y="949"/>
                </a:lnTo>
                <a:lnTo>
                  <a:pt x="1991" y="960"/>
                </a:lnTo>
                <a:lnTo>
                  <a:pt x="2011" y="971"/>
                </a:lnTo>
                <a:lnTo>
                  <a:pt x="2029" y="983"/>
                </a:lnTo>
                <a:lnTo>
                  <a:pt x="2047" y="996"/>
                </a:lnTo>
                <a:lnTo>
                  <a:pt x="2064" y="1011"/>
                </a:lnTo>
                <a:lnTo>
                  <a:pt x="2081" y="1025"/>
                </a:lnTo>
                <a:lnTo>
                  <a:pt x="2096" y="1041"/>
                </a:lnTo>
                <a:lnTo>
                  <a:pt x="2111" y="1058"/>
                </a:lnTo>
                <a:lnTo>
                  <a:pt x="2124" y="1075"/>
                </a:lnTo>
                <a:lnTo>
                  <a:pt x="2136" y="1093"/>
                </a:lnTo>
                <a:lnTo>
                  <a:pt x="2148" y="1112"/>
                </a:lnTo>
                <a:lnTo>
                  <a:pt x="2159" y="1131"/>
                </a:lnTo>
                <a:lnTo>
                  <a:pt x="2169" y="1152"/>
                </a:lnTo>
                <a:lnTo>
                  <a:pt x="2179" y="1171"/>
                </a:lnTo>
                <a:lnTo>
                  <a:pt x="2186" y="1193"/>
                </a:lnTo>
                <a:lnTo>
                  <a:pt x="2193" y="1214"/>
                </a:lnTo>
                <a:lnTo>
                  <a:pt x="2201" y="1236"/>
                </a:lnTo>
                <a:lnTo>
                  <a:pt x="2205" y="1258"/>
                </a:lnTo>
                <a:lnTo>
                  <a:pt x="2210" y="1281"/>
                </a:lnTo>
                <a:lnTo>
                  <a:pt x="2214" y="1303"/>
                </a:lnTo>
                <a:lnTo>
                  <a:pt x="2218" y="1326"/>
                </a:lnTo>
                <a:lnTo>
                  <a:pt x="2220" y="1349"/>
                </a:lnTo>
                <a:lnTo>
                  <a:pt x="2221" y="1372"/>
                </a:lnTo>
                <a:lnTo>
                  <a:pt x="2221" y="1396"/>
                </a:lnTo>
                <a:lnTo>
                  <a:pt x="2221" y="1396"/>
                </a:lnTo>
                <a:lnTo>
                  <a:pt x="2220" y="1427"/>
                </a:lnTo>
                <a:lnTo>
                  <a:pt x="2220" y="1427"/>
                </a:lnTo>
                <a:lnTo>
                  <a:pt x="2250" y="1434"/>
                </a:lnTo>
                <a:lnTo>
                  <a:pt x="2278" y="1445"/>
                </a:lnTo>
                <a:lnTo>
                  <a:pt x="2306" y="1457"/>
                </a:lnTo>
                <a:lnTo>
                  <a:pt x="2333" y="1472"/>
                </a:lnTo>
                <a:lnTo>
                  <a:pt x="2358" y="1489"/>
                </a:lnTo>
                <a:lnTo>
                  <a:pt x="2382" y="1507"/>
                </a:lnTo>
                <a:lnTo>
                  <a:pt x="2404" y="1528"/>
                </a:lnTo>
                <a:lnTo>
                  <a:pt x="2423" y="1551"/>
                </a:lnTo>
                <a:lnTo>
                  <a:pt x="2441" y="1574"/>
                </a:lnTo>
                <a:lnTo>
                  <a:pt x="2457" y="1599"/>
                </a:lnTo>
                <a:lnTo>
                  <a:pt x="2472" y="1627"/>
                </a:lnTo>
                <a:lnTo>
                  <a:pt x="2483" y="1655"/>
                </a:lnTo>
                <a:lnTo>
                  <a:pt x="2493" y="1685"/>
                </a:lnTo>
                <a:lnTo>
                  <a:pt x="2499" y="1715"/>
                </a:lnTo>
                <a:lnTo>
                  <a:pt x="2503" y="1747"/>
                </a:lnTo>
                <a:lnTo>
                  <a:pt x="2505" y="1778"/>
                </a:lnTo>
                <a:lnTo>
                  <a:pt x="2505" y="1778"/>
                </a:lnTo>
                <a:lnTo>
                  <a:pt x="2505" y="1797"/>
                </a:lnTo>
                <a:lnTo>
                  <a:pt x="2502" y="1815"/>
                </a:lnTo>
                <a:lnTo>
                  <a:pt x="2501" y="1833"/>
                </a:lnTo>
                <a:lnTo>
                  <a:pt x="2497" y="1851"/>
                </a:lnTo>
                <a:lnTo>
                  <a:pt x="2494" y="1868"/>
                </a:lnTo>
                <a:lnTo>
                  <a:pt x="2489" y="1885"/>
                </a:lnTo>
                <a:lnTo>
                  <a:pt x="2483" y="1902"/>
                </a:lnTo>
                <a:lnTo>
                  <a:pt x="2477" y="1918"/>
                </a:lnTo>
                <a:lnTo>
                  <a:pt x="2469" y="1934"/>
                </a:lnTo>
                <a:lnTo>
                  <a:pt x="2462" y="1950"/>
                </a:lnTo>
                <a:lnTo>
                  <a:pt x="2454" y="1964"/>
                </a:lnTo>
                <a:lnTo>
                  <a:pt x="2444" y="1979"/>
                </a:lnTo>
                <a:lnTo>
                  <a:pt x="2434" y="1994"/>
                </a:lnTo>
                <a:lnTo>
                  <a:pt x="2423" y="2007"/>
                </a:lnTo>
                <a:lnTo>
                  <a:pt x="2412" y="2019"/>
                </a:lnTo>
                <a:lnTo>
                  <a:pt x="2400" y="2033"/>
                </a:lnTo>
                <a:lnTo>
                  <a:pt x="2388" y="2043"/>
                </a:lnTo>
                <a:lnTo>
                  <a:pt x="2375" y="2056"/>
                </a:lnTo>
                <a:lnTo>
                  <a:pt x="2361" y="2067"/>
                </a:lnTo>
                <a:lnTo>
                  <a:pt x="2348" y="2076"/>
                </a:lnTo>
                <a:lnTo>
                  <a:pt x="2333" y="2085"/>
                </a:lnTo>
                <a:lnTo>
                  <a:pt x="2319" y="2095"/>
                </a:lnTo>
                <a:lnTo>
                  <a:pt x="2303" y="2102"/>
                </a:lnTo>
                <a:lnTo>
                  <a:pt x="2287" y="2109"/>
                </a:lnTo>
                <a:lnTo>
                  <a:pt x="2271" y="2115"/>
                </a:lnTo>
                <a:lnTo>
                  <a:pt x="2254" y="2121"/>
                </a:lnTo>
                <a:lnTo>
                  <a:pt x="2237" y="2126"/>
                </a:lnTo>
                <a:lnTo>
                  <a:pt x="2220" y="2130"/>
                </a:lnTo>
                <a:lnTo>
                  <a:pt x="2203" y="2134"/>
                </a:lnTo>
                <a:lnTo>
                  <a:pt x="2185" y="2136"/>
                </a:lnTo>
                <a:lnTo>
                  <a:pt x="2167" y="2137"/>
                </a:lnTo>
                <a:lnTo>
                  <a:pt x="2148" y="2137"/>
                </a:lnTo>
                <a:lnTo>
                  <a:pt x="2148" y="2137"/>
                </a:lnTo>
                <a:close/>
              </a:path>
            </a:pathLst>
          </a:custGeom>
          <a:solidFill>
            <a:srgbClr val="16A085">
              <a:alpha val="75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0" name="그룹 49"/>
          <p:cNvGrpSpPr/>
          <p:nvPr/>
        </p:nvGrpSpPr>
        <p:grpSpPr>
          <a:xfrm>
            <a:off x="4944125" y="1864748"/>
            <a:ext cx="2066356" cy="2066356"/>
            <a:chOff x="2157747" y="2732978"/>
            <a:chExt cx="796865" cy="796865"/>
          </a:xfrm>
          <a:solidFill>
            <a:srgbClr val="9BBB59">
              <a:alpha val="75000"/>
            </a:srgbClr>
          </a:solidFill>
        </p:grpSpPr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2378130" y="3039273"/>
              <a:ext cx="107079" cy="201707"/>
            </a:xfrm>
            <a:custGeom>
              <a:avLst/>
              <a:gdLst>
                <a:gd name="T0" fmla="*/ 0 w 428"/>
                <a:gd name="T1" fmla="*/ 0 h 810"/>
                <a:gd name="T2" fmla="*/ 0 w 428"/>
                <a:gd name="T3" fmla="*/ 810 h 810"/>
                <a:gd name="T4" fmla="*/ 428 w 428"/>
                <a:gd name="T5" fmla="*/ 415 h 810"/>
                <a:gd name="T6" fmla="*/ 0 w 428"/>
                <a:gd name="T7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810">
                  <a:moveTo>
                    <a:pt x="0" y="0"/>
                  </a:moveTo>
                  <a:lnTo>
                    <a:pt x="0" y="810"/>
                  </a:lnTo>
                  <a:lnTo>
                    <a:pt x="428" y="4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2417973" y="3009391"/>
              <a:ext cx="285129" cy="136961"/>
            </a:xfrm>
            <a:custGeom>
              <a:avLst/>
              <a:gdLst>
                <a:gd name="T0" fmla="*/ 1141 w 1141"/>
                <a:gd name="T1" fmla="*/ 0 h 551"/>
                <a:gd name="T2" fmla="*/ 0 w 1141"/>
                <a:gd name="T3" fmla="*/ 0 h 551"/>
                <a:gd name="T4" fmla="*/ 571 w 1141"/>
                <a:gd name="T5" fmla="*/ 551 h 551"/>
                <a:gd name="T6" fmla="*/ 1141 w 1141"/>
                <a:gd name="T7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1" h="551">
                  <a:moveTo>
                    <a:pt x="1141" y="0"/>
                  </a:moveTo>
                  <a:lnTo>
                    <a:pt x="0" y="0"/>
                  </a:lnTo>
                  <a:lnTo>
                    <a:pt x="571" y="551"/>
                  </a:lnTo>
                  <a:lnTo>
                    <a:pt x="114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2420463" y="3176234"/>
              <a:ext cx="281393" cy="93383"/>
            </a:xfrm>
            <a:custGeom>
              <a:avLst/>
              <a:gdLst>
                <a:gd name="T0" fmla="*/ 633 w 1130"/>
                <a:gd name="T1" fmla="*/ 89 h 373"/>
                <a:gd name="T2" fmla="*/ 633 w 1130"/>
                <a:gd name="T3" fmla="*/ 89 h 373"/>
                <a:gd name="T4" fmla="*/ 626 w 1130"/>
                <a:gd name="T5" fmla="*/ 96 h 373"/>
                <a:gd name="T6" fmla="*/ 618 w 1130"/>
                <a:gd name="T7" fmla="*/ 102 h 373"/>
                <a:gd name="T8" fmla="*/ 609 w 1130"/>
                <a:gd name="T9" fmla="*/ 107 h 373"/>
                <a:gd name="T10" fmla="*/ 600 w 1130"/>
                <a:gd name="T11" fmla="*/ 110 h 373"/>
                <a:gd name="T12" fmla="*/ 592 w 1130"/>
                <a:gd name="T13" fmla="*/ 114 h 373"/>
                <a:gd name="T14" fmla="*/ 582 w 1130"/>
                <a:gd name="T15" fmla="*/ 116 h 373"/>
                <a:gd name="T16" fmla="*/ 573 w 1130"/>
                <a:gd name="T17" fmla="*/ 118 h 373"/>
                <a:gd name="T18" fmla="*/ 564 w 1130"/>
                <a:gd name="T19" fmla="*/ 118 h 373"/>
                <a:gd name="T20" fmla="*/ 564 w 1130"/>
                <a:gd name="T21" fmla="*/ 118 h 373"/>
                <a:gd name="T22" fmla="*/ 554 w 1130"/>
                <a:gd name="T23" fmla="*/ 118 h 373"/>
                <a:gd name="T24" fmla="*/ 545 w 1130"/>
                <a:gd name="T25" fmla="*/ 116 h 373"/>
                <a:gd name="T26" fmla="*/ 535 w 1130"/>
                <a:gd name="T27" fmla="*/ 114 h 373"/>
                <a:gd name="T28" fmla="*/ 527 w 1130"/>
                <a:gd name="T29" fmla="*/ 110 h 373"/>
                <a:gd name="T30" fmla="*/ 518 w 1130"/>
                <a:gd name="T31" fmla="*/ 107 h 373"/>
                <a:gd name="T32" fmla="*/ 509 w 1130"/>
                <a:gd name="T33" fmla="*/ 102 h 373"/>
                <a:gd name="T34" fmla="*/ 502 w 1130"/>
                <a:gd name="T35" fmla="*/ 96 h 373"/>
                <a:gd name="T36" fmla="*/ 494 w 1130"/>
                <a:gd name="T37" fmla="*/ 89 h 373"/>
                <a:gd name="T38" fmla="*/ 403 w 1130"/>
                <a:gd name="T39" fmla="*/ 2 h 373"/>
                <a:gd name="T40" fmla="*/ 0 w 1130"/>
                <a:gd name="T41" fmla="*/ 373 h 373"/>
                <a:gd name="T42" fmla="*/ 1130 w 1130"/>
                <a:gd name="T43" fmla="*/ 373 h 373"/>
                <a:gd name="T44" fmla="*/ 726 w 1130"/>
                <a:gd name="T45" fmla="*/ 0 h 373"/>
                <a:gd name="T46" fmla="*/ 633 w 1130"/>
                <a:gd name="T47" fmla="*/ 8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30" h="373">
                  <a:moveTo>
                    <a:pt x="633" y="89"/>
                  </a:moveTo>
                  <a:lnTo>
                    <a:pt x="633" y="89"/>
                  </a:lnTo>
                  <a:lnTo>
                    <a:pt x="626" y="96"/>
                  </a:lnTo>
                  <a:lnTo>
                    <a:pt x="618" y="102"/>
                  </a:lnTo>
                  <a:lnTo>
                    <a:pt x="609" y="107"/>
                  </a:lnTo>
                  <a:lnTo>
                    <a:pt x="600" y="110"/>
                  </a:lnTo>
                  <a:lnTo>
                    <a:pt x="592" y="114"/>
                  </a:lnTo>
                  <a:lnTo>
                    <a:pt x="582" y="116"/>
                  </a:lnTo>
                  <a:lnTo>
                    <a:pt x="573" y="118"/>
                  </a:lnTo>
                  <a:lnTo>
                    <a:pt x="564" y="118"/>
                  </a:lnTo>
                  <a:lnTo>
                    <a:pt x="564" y="118"/>
                  </a:lnTo>
                  <a:lnTo>
                    <a:pt x="554" y="118"/>
                  </a:lnTo>
                  <a:lnTo>
                    <a:pt x="545" y="116"/>
                  </a:lnTo>
                  <a:lnTo>
                    <a:pt x="535" y="114"/>
                  </a:lnTo>
                  <a:lnTo>
                    <a:pt x="527" y="110"/>
                  </a:lnTo>
                  <a:lnTo>
                    <a:pt x="518" y="107"/>
                  </a:lnTo>
                  <a:lnTo>
                    <a:pt x="509" y="102"/>
                  </a:lnTo>
                  <a:lnTo>
                    <a:pt x="502" y="96"/>
                  </a:lnTo>
                  <a:lnTo>
                    <a:pt x="494" y="89"/>
                  </a:lnTo>
                  <a:lnTo>
                    <a:pt x="403" y="2"/>
                  </a:lnTo>
                  <a:lnTo>
                    <a:pt x="0" y="373"/>
                  </a:lnTo>
                  <a:lnTo>
                    <a:pt x="1130" y="373"/>
                  </a:lnTo>
                  <a:lnTo>
                    <a:pt x="726" y="0"/>
                  </a:lnTo>
                  <a:lnTo>
                    <a:pt x="633" y="8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2637111" y="3039273"/>
              <a:ext cx="105834" cy="200462"/>
            </a:xfrm>
            <a:custGeom>
              <a:avLst/>
              <a:gdLst>
                <a:gd name="T0" fmla="*/ 426 w 426"/>
                <a:gd name="T1" fmla="*/ 807 h 807"/>
                <a:gd name="T2" fmla="*/ 426 w 426"/>
                <a:gd name="T3" fmla="*/ 0 h 807"/>
                <a:gd name="T4" fmla="*/ 0 w 426"/>
                <a:gd name="T5" fmla="*/ 414 h 807"/>
                <a:gd name="T6" fmla="*/ 426 w 42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807">
                  <a:moveTo>
                    <a:pt x="426" y="807"/>
                  </a:moveTo>
                  <a:lnTo>
                    <a:pt x="426" y="0"/>
                  </a:lnTo>
                  <a:lnTo>
                    <a:pt x="0" y="414"/>
                  </a:lnTo>
                  <a:lnTo>
                    <a:pt x="426" y="80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2157747" y="2732978"/>
              <a:ext cx="796865" cy="796865"/>
            </a:xfrm>
            <a:custGeom>
              <a:avLst/>
              <a:gdLst>
                <a:gd name="T0" fmla="*/ 1435 w 3197"/>
                <a:gd name="T1" fmla="*/ 8 h 3196"/>
                <a:gd name="T2" fmla="*/ 1200 w 3197"/>
                <a:gd name="T3" fmla="*/ 50 h 3196"/>
                <a:gd name="T4" fmla="*/ 977 w 3197"/>
                <a:gd name="T5" fmla="*/ 126 h 3196"/>
                <a:gd name="T6" fmla="*/ 770 w 3197"/>
                <a:gd name="T7" fmla="*/ 230 h 3196"/>
                <a:gd name="T8" fmla="*/ 582 w 3197"/>
                <a:gd name="T9" fmla="*/ 365 h 3196"/>
                <a:gd name="T10" fmla="*/ 416 w 3197"/>
                <a:gd name="T11" fmla="*/ 523 h 3196"/>
                <a:gd name="T12" fmla="*/ 274 w 3197"/>
                <a:gd name="T13" fmla="*/ 704 h 3196"/>
                <a:gd name="T14" fmla="*/ 158 w 3197"/>
                <a:gd name="T15" fmla="*/ 904 h 3196"/>
                <a:gd name="T16" fmla="*/ 72 w 3197"/>
                <a:gd name="T17" fmla="*/ 1122 h 3196"/>
                <a:gd name="T18" fmla="*/ 19 w 3197"/>
                <a:gd name="T19" fmla="*/ 1354 h 3196"/>
                <a:gd name="T20" fmla="*/ 0 w 3197"/>
                <a:gd name="T21" fmla="*/ 1597 h 3196"/>
                <a:gd name="T22" fmla="*/ 13 w 3197"/>
                <a:gd name="T23" fmla="*/ 1801 h 3196"/>
                <a:gd name="T24" fmla="*/ 62 w 3197"/>
                <a:gd name="T25" fmla="*/ 2035 h 3196"/>
                <a:gd name="T26" fmla="*/ 142 w 3197"/>
                <a:gd name="T27" fmla="*/ 2255 h 3196"/>
                <a:gd name="T28" fmla="*/ 253 w 3197"/>
                <a:gd name="T29" fmla="*/ 2458 h 3196"/>
                <a:gd name="T30" fmla="*/ 390 w 3197"/>
                <a:gd name="T31" fmla="*/ 2643 h 3196"/>
                <a:gd name="T32" fmla="*/ 553 w 3197"/>
                <a:gd name="T33" fmla="*/ 2806 h 3196"/>
                <a:gd name="T34" fmla="*/ 738 w 3197"/>
                <a:gd name="T35" fmla="*/ 2944 h 3196"/>
                <a:gd name="T36" fmla="*/ 942 w 3197"/>
                <a:gd name="T37" fmla="*/ 3054 h 3196"/>
                <a:gd name="T38" fmla="*/ 1161 w 3197"/>
                <a:gd name="T39" fmla="*/ 3135 h 3196"/>
                <a:gd name="T40" fmla="*/ 1395 w 3197"/>
                <a:gd name="T41" fmla="*/ 3183 h 3196"/>
                <a:gd name="T42" fmla="*/ 1599 w 3197"/>
                <a:gd name="T43" fmla="*/ 3196 h 3196"/>
                <a:gd name="T44" fmla="*/ 1842 w 3197"/>
                <a:gd name="T45" fmla="*/ 3177 h 3196"/>
                <a:gd name="T46" fmla="*/ 2074 w 3197"/>
                <a:gd name="T47" fmla="*/ 3124 h 3196"/>
                <a:gd name="T48" fmla="*/ 2292 w 3197"/>
                <a:gd name="T49" fmla="*/ 3038 h 3196"/>
                <a:gd name="T50" fmla="*/ 2492 w 3197"/>
                <a:gd name="T51" fmla="*/ 2923 h 3196"/>
                <a:gd name="T52" fmla="*/ 2673 w 3197"/>
                <a:gd name="T53" fmla="*/ 2780 h 3196"/>
                <a:gd name="T54" fmla="*/ 2831 w 3197"/>
                <a:gd name="T55" fmla="*/ 2614 h 3196"/>
                <a:gd name="T56" fmla="*/ 2966 w 3197"/>
                <a:gd name="T57" fmla="*/ 2427 h 3196"/>
                <a:gd name="T58" fmla="*/ 3072 w 3197"/>
                <a:gd name="T59" fmla="*/ 2219 h 3196"/>
                <a:gd name="T60" fmla="*/ 3146 w 3197"/>
                <a:gd name="T61" fmla="*/ 1996 h 3196"/>
                <a:gd name="T62" fmla="*/ 3188 w 3197"/>
                <a:gd name="T63" fmla="*/ 1761 h 3196"/>
                <a:gd name="T64" fmla="*/ 3197 w 3197"/>
                <a:gd name="T65" fmla="*/ 1556 h 3196"/>
                <a:gd name="T66" fmla="*/ 3172 w 3197"/>
                <a:gd name="T67" fmla="*/ 1314 h 3196"/>
                <a:gd name="T68" fmla="*/ 3113 w 3197"/>
                <a:gd name="T69" fmla="*/ 1085 h 3196"/>
                <a:gd name="T70" fmla="*/ 3022 w 3197"/>
                <a:gd name="T71" fmla="*/ 870 h 3196"/>
                <a:gd name="T72" fmla="*/ 2902 w 3197"/>
                <a:gd name="T73" fmla="*/ 672 h 3196"/>
                <a:gd name="T74" fmla="*/ 2756 w 3197"/>
                <a:gd name="T75" fmla="*/ 496 h 3196"/>
                <a:gd name="T76" fmla="*/ 2585 w 3197"/>
                <a:gd name="T77" fmla="*/ 340 h 3196"/>
                <a:gd name="T78" fmla="*/ 2394 w 3197"/>
                <a:gd name="T79" fmla="*/ 212 h 3196"/>
                <a:gd name="T80" fmla="*/ 2185 w 3197"/>
                <a:gd name="T81" fmla="*/ 110 h 3196"/>
                <a:gd name="T82" fmla="*/ 1960 w 3197"/>
                <a:gd name="T83" fmla="*/ 41 h 3196"/>
                <a:gd name="T84" fmla="*/ 1722 w 3197"/>
                <a:gd name="T85" fmla="*/ 4 h 3196"/>
                <a:gd name="T86" fmla="*/ 2547 w 3197"/>
                <a:gd name="T87" fmla="*/ 2125 h 3196"/>
                <a:gd name="T88" fmla="*/ 2509 w 3197"/>
                <a:gd name="T89" fmla="*/ 2252 h 3196"/>
                <a:gd name="T90" fmla="*/ 2408 w 3197"/>
                <a:gd name="T91" fmla="*/ 2335 h 3196"/>
                <a:gd name="T92" fmla="*/ 912 w 3197"/>
                <a:gd name="T93" fmla="*/ 2353 h 3196"/>
                <a:gd name="T94" fmla="*/ 785 w 3197"/>
                <a:gd name="T95" fmla="*/ 2313 h 3196"/>
                <a:gd name="T96" fmla="*/ 701 w 3197"/>
                <a:gd name="T97" fmla="*/ 2213 h 3196"/>
                <a:gd name="T98" fmla="*/ 684 w 3197"/>
                <a:gd name="T99" fmla="*/ 1135 h 3196"/>
                <a:gd name="T100" fmla="*/ 723 w 3197"/>
                <a:gd name="T101" fmla="*/ 1007 h 3196"/>
                <a:gd name="T102" fmla="*/ 824 w 3197"/>
                <a:gd name="T103" fmla="*/ 924 h 3196"/>
                <a:gd name="T104" fmla="*/ 2319 w 3197"/>
                <a:gd name="T105" fmla="*/ 907 h 3196"/>
                <a:gd name="T106" fmla="*/ 2447 w 3197"/>
                <a:gd name="T107" fmla="*/ 946 h 3196"/>
                <a:gd name="T108" fmla="*/ 2530 w 3197"/>
                <a:gd name="T109" fmla="*/ 1046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97" h="3196">
                  <a:moveTo>
                    <a:pt x="1599" y="0"/>
                  </a:moveTo>
                  <a:lnTo>
                    <a:pt x="1599" y="0"/>
                  </a:lnTo>
                  <a:lnTo>
                    <a:pt x="1558" y="0"/>
                  </a:lnTo>
                  <a:lnTo>
                    <a:pt x="1517" y="2"/>
                  </a:lnTo>
                  <a:lnTo>
                    <a:pt x="1475" y="4"/>
                  </a:lnTo>
                  <a:lnTo>
                    <a:pt x="1435" y="8"/>
                  </a:lnTo>
                  <a:lnTo>
                    <a:pt x="1395" y="13"/>
                  </a:lnTo>
                  <a:lnTo>
                    <a:pt x="1355" y="18"/>
                  </a:lnTo>
                  <a:lnTo>
                    <a:pt x="1316" y="24"/>
                  </a:lnTo>
                  <a:lnTo>
                    <a:pt x="1276" y="33"/>
                  </a:lnTo>
                  <a:lnTo>
                    <a:pt x="1237" y="41"/>
                  </a:lnTo>
                  <a:lnTo>
                    <a:pt x="1200" y="50"/>
                  </a:lnTo>
                  <a:lnTo>
                    <a:pt x="1161" y="60"/>
                  </a:lnTo>
                  <a:lnTo>
                    <a:pt x="1123" y="71"/>
                  </a:lnTo>
                  <a:lnTo>
                    <a:pt x="1087" y="83"/>
                  </a:lnTo>
                  <a:lnTo>
                    <a:pt x="1049" y="96"/>
                  </a:lnTo>
                  <a:lnTo>
                    <a:pt x="1012" y="110"/>
                  </a:lnTo>
                  <a:lnTo>
                    <a:pt x="977" y="126"/>
                  </a:lnTo>
                  <a:lnTo>
                    <a:pt x="942" y="141"/>
                  </a:lnTo>
                  <a:lnTo>
                    <a:pt x="906" y="157"/>
                  </a:lnTo>
                  <a:lnTo>
                    <a:pt x="871" y="174"/>
                  </a:lnTo>
                  <a:lnTo>
                    <a:pt x="837" y="193"/>
                  </a:lnTo>
                  <a:lnTo>
                    <a:pt x="804" y="212"/>
                  </a:lnTo>
                  <a:lnTo>
                    <a:pt x="770" y="230"/>
                  </a:lnTo>
                  <a:lnTo>
                    <a:pt x="738" y="252"/>
                  </a:lnTo>
                  <a:lnTo>
                    <a:pt x="705" y="273"/>
                  </a:lnTo>
                  <a:lnTo>
                    <a:pt x="674" y="294"/>
                  </a:lnTo>
                  <a:lnTo>
                    <a:pt x="642" y="316"/>
                  </a:lnTo>
                  <a:lnTo>
                    <a:pt x="612" y="340"/>
                  </a:lnTo>
                  <a:lnTo>
                    <a:pt x="582" y="365"/>
                  </a:lnTo>
                  <a:lnTo>
                    <a:pt x="553" y="390"/>
                  </a:lnTo>
                  <a:lnTo>
                    <a:pt x="525" y="414"/>
                  </a:lnTo>
                  <a:lnTo>
                    <a:pt x="496" y="440"/>
                  </a:lnTo>
                  <a:lnTo>
                    <a:pt x="469" y="467"/>
                  </a:lnTo>
                  <a:lnTo>
                    <a:pt x="442" y="496"/>
                  </a:lnTo>
                  <a:lnTo>
                    <a:pt x="416" y="523"/>
                  </a:lnTo>
                  <a:lnTo>
                    <a:pt x="390" y="552"/>
                  </a:lnTo>
                  <a:lnTo>
                    <a:pt x="366" y="582"/>
                  </a:lnTo>
                  <a:lnTo>
                    <a:pt x="342" y="611"/>
                  </a:lnTo>
                  <a:lnTo>
                    <a:pt x="318" y="642"/>
                  </a:lnTo>
                  <a:lnTo>
                    <a:pt x="296" y="672"/>
                  </a:lnTo>
                  <a:lnTo>
                    <a:pt x="274" y="704"/>
                  </a:lnTo>
                  <a:lnTo>
                    <a:pt x="253" y="736"/>
                  </a:lnTo>
                  <a:lnTo>
                    <a:pt x="232" y="769"/>
                  </a:lnTo>
                  <a:lnTo>
                    <a:pt x="212" y="802"/>
                  </a:lnTo>
                  <a:lnTo>
                    <a:pt x="194" y="836"/>
                  </a:lnTo>
                  <a:lnTo>
                    <a:pt x="176" y="870"/>
                  </a:lnTo>
                  <a:lnTo>
                    <a:pt x="158" y="904"/>
                  </a:lnTo>
                  <a:lnTo>
                    <a:pt x="142" y="940"/>
                  </a:lnTo>
                  <a:lnTo>
                    <a:pt x="126" y="975"/>
                  </a:lnTo>
                  <a:lnTo>
                    <a:pt x="111" y="1012"/>
                  </a:lnTo>
                  <a:lnTo>
                    <a:pt x="98" y="1048"/>
                  </a:lnTo>
                  <a:lnTo>
                    <a:pt x="85" y="1085"/>
                  </a:lnTo>
                  <a:lnTo>
                    <a:pt x="72" y="1122"/>
                  </a:lnTo>
                  <a:lnTo>
                    <a:pt x="62" y="1160"/>
                  </a:lnTo>
                  <a:lnTo>
                    <a:pt x="51" y="1198"/>
                  </a:lnTo>
                  <a:lnTo>
                    <a:pt x="42" y="1237"/>
                  </a:lnTo>
                  <a:lnTo>
                    <a:pt x="33" y="1275"/>
                  </a:lnTo>
                  <a:lnTo>
                    <a:pt x="26" y="1314"/>
                  </a:lnTo>
                  <a:lnTo>
                    <a:pt x="19" y="1354"/>
                  </a:lnTo>
                  <a:lnTo>
                    <a:pt x="13" y="1394"/>
                  </a:lnTo>
                  <a:lnTo>
                    <a:pt x="9" y="1435"/>
                  </a:lnTo>
                  <a:lnTo>
                    <a:pt x="5" y="1475"/>
                  </a:lnTo>
                  <a:lnTo>
                    <a:pt x="3" y="1516"/>
                  </a:lnTo>
                  <a:lnTo>
                    <a:pt x="2" y="1556"/>
                  </a:lnTo>
                  <a:lnTo>
                    <a:pt x="0" y="1597"/>
                  </a:lnTo>
                  <a:lnTo>
                    <a:pt x="0" y="1597"/>
                  </a:lnTo>
                  <a:lnTo>
                    <a:pt x="2" y="1638"/>
                  </a:lnTo>
                  <a:lnTo>
                    <a:pt x="3" y="1680"/>
                  </a:lnTo>
                  <a:lnTo>
                    <a:pt x="5" y="1721"/>
                  </a:lnTo>
                  <a:lnTo>
                    <a:pt x="9" y="1761"/>
                  </a:lnTo>
                  <a:lnTo>
                    <a:pt x="13" y="1801"/>
                  </a:lnTo>
                  <a:lnTo>
                    <a:pt x="19" y="1841"/>
                  </a:lnTo>
                  <a:lnTo>
                    <a:pt x="26" y="1880"/>
                  </a:lnTo>
                  <a:lnTo>
                    <a:pt x="33" y="1920"/>
                  </a:lnTo>
                  <a:lnTo>
                    <a:pt x="42" y="1959"/>
                  </a:lnTo>
                  <a:lnTo>
                    <a:pt x="51" y="1996"/>
                  </a:lnTo>
                  <a:lnTo>
                    <a:pt x="62" y="2035"/>
                  </a:lnTo>
                  <a:lnTo>
                    <a:pt x="72" y="2073"/>
                  </a:lnTo>
                  <a:lnTo>
                    <a:pt x="85" y="2110"/>
                  </a:lnTo>
                  <a:lnTo>
                    <a:pt x="98" y="2147"/>
                  </a:lnTo>
                  <a:lnTo>
                    <a:pt x="111" y="2184"/>
                  </a:lnTo>
                  <a:lnTo>
                    <a:pt x="126" y="2219"/>
                  </a:lnTo>
                  <a:lnTo>
                    <a:pt x="142" y="2255"/>
                  </a:lnTo>
                  <a:lnTo>
                    <a:pt x="158" y="2290"/>
                  </a:lnTo>
                  <a:lnTo>
                    <a:pt x="176" y="2325"/>
                  </a:lnTo>
                  <a:lnTo>
                    <a:pt x="194" y="2359"/>
                  </a:lnTo>
                  <a:lnTo>
                    <a:pt x="212" y="2392"/>
                  </a:lnTo>
                  <a:lnTo>
                    <a:pt x="232" y="2427"/>
                  </a:lnTo>
                  <a:lnTo>
                    <a:pt x="253" y="2458"/>
                  </a:lnTo>
                  <a:lnTo>
                    <a:pt x="274" y="2491"/>
                  </a:lnTo>
                  <a:lnTo>
                    <a:pt x="296" y="2522"/>
                  </a:lnTo>
                  <a:lnTo>
                    <a:pt x="318" y="2554"/>
                  </a:lnTo>
                  <a:lnTo>
                    <a:pt x="342" y="2584"/>
                  </a:lnTo>
                  <a:lnTo>
                    <a:pt x="366" y="2614"/>
                  </a:lnTo>
                  <a:lnTo>
                    <a:pt x="390" y="2643"/>
                  </a:lnTo>
                  <a:lnTo>
                    <a:pt x="416" y="2672"/>
                  </a:lnTo>
                  <a:lnTo>
                    <a:pt x="442" y="2700"/>
                  </a:lnTo>
                  <a:lnTo>
                    <a:pt x="469" y="2727"/>
                  </a:lnTo>
                  <a:lnTo>
                    <a:pt x="496" y="2754"/>
                  </a:lnTo>
                  <a:lnTo>
                    <a:pt x="525" y="2780"/>
                  </a:lnTo>
                  <a:lnTo>
                    <a:pt x="553" y="2806"/>
                  </a:lnTo>
                  <a:lnTo>
                    <a:pt x="582" y="2831"/>
                  </a:lnTo>
                  <a:lnTo>
                    <a:pt x="612" y="2854"/>
                  </a:lnTo>
                  <a:lnTo>
                    <a:pt x="642" y="2878"/>
                  </a:lnTo>
                  <a:lnTo>
                    <a:pt x="674" y="2900"/>
                  </a:lnTo>
                  <a:lnTo>
                    <a:pt x="705" y="2923"/>
                  </a:lnTo>
                  <a:lnTo>
                    <a:pt x="738" y="2944"/>
                  </a:lnTo>
                  <a:lnTo>
                    <a:pt x="770" y="2964"/>
                  </a:lnTo>
                  <a:lnTo>
                    <a:pt x="804" y="2984"/>
                  </a:lnTo>
                  <a:lnTo>
                    <a:pt x="837" y="3003"/>
                  </a:lnTo>
                  <a:lnTo>
                    <a:pt x="871" y="3020"/>
                  </a:lnTo>
                  <a:lnTo>
                    <a:pt x="906" y="3038"/>
                  </a:lnTo>
                  <a:lnTo>
                    <a:pt x="942" y="3054"/>
                  </a:lnTo>
                  <a:lnTo>
                    <a:pt x="977" y="3070"/>
                  </a:lnTo>
                  <a:lnTo>
                    <a:pt x="1012" y="3085"/>
                  </a:lnTo>
                  <a:lnTo>
                    <a:pt x="1049" y="3098"/>
                  </a:lnTo>
                  <a:lnTo>
                    <a:pt x="1087" y="3111"/>
                  </a:lnTo>
                  <a:lnTo>
                    <a:pt x="1123" y="3124"/>
                  </a:lnTo>
                  <a:lnTo>
                    <a:pt x="1161" y="3135"/>
                  </a:lnTo>
                  <a:lnTo>
                    <a:pt x="1200" y="3145"/>
                  </a:lnTo>
                  <a:lnTo>
                    <a:pt x="1237" y="3155"/>
                  </a:lnTo>
                  <a:lnTo>
                    <a:pt x="1276" y="3163"/>
                  </a:lnTo>
                  <a:lnTo>
                    <a:pt x="1316" y="3170"/>
                  </a:lnTo>
                  <a:lnTo>
                    <a:pt x="1355" y="3177"/>
                  </a:lnTo>
                  <a:lnTo>
                    <a:pt x="1395" y="3183"/>
                  </a:lnTo>
                  <a:lnTo>
                    <a:pt x="1435" y="3188"/>
                  </a:lnTo>
                  <a:lnTo>
                    <a:pt x="1475" y="3191"/>
                  </a:lnTo>
                  <a:lnTo>
                    <a:pt x="1517" y="3193"/>
                  </a:lnTo>
                  <a:lnTo>
                    <a:pt x="1558" y="3195"/>
                  </a:lnTo>
                  <a:lnTo>
                    <a:pt x="1599" y="3196"/>
                  </a:lnTo>
                  <a:lnTo>
                    <a:pt x="1599" y="3196"/>
                  </a:lnTo>
                  <a:lnTo>
                    <a:pt x="1640" y="3195"/>
                  </a:lnTo>
                  <a:lnTo>
                    <a:pt x="1682" y="3193"/>
                  </a:lnTo>
                  <a:lnTo>
                    <a:pt x="1722" y="3191"/>
                  </a:lnTo>
                  <a:lnTo>
                    <a:pt x="1762" y="3188"/>
                  </a:lnTo>
                  <a:lnTo>
                    <a:pt x="1803" y="3183"/>
                  </a:lnTo>
                  <a:lnTo>
                    <a:pt x="1842" y="3177"/>
                  </a:lnTo>
                  <a:lnTo>
                    <a:pt x="1882" y="3170"/>
                  </a:lnTo>
                  <a:lnTo>
                    <a:pt x="1921" y="3163"/>
                  </a:lnTo>
                  <a:lnTo>
                    <a:pt x="1960" y="3155"/>
                  </a:lnTo>
                  <a:lnTo>
                    <a:pt x="1998" y="3145"/>
                  </a:lnTo>
                  <a:lnTo>
                    <a:pt x="2036" y="3135"/>
                  </a:lnTo>
                  <a:lnTo>
                    <a:pt x="2074" y="3124"/>
                  </a:lnTo>
                  <a:lnTo>
                    <a:pt x="2112" y="3111"/>
                  </a:lnTo>
                  <a:lnTo>
                    <a:pt x="2148" y="3098"/>
                  </a:lnTo>
                  <a:lnTo>
                    <a:pt x="2185" y="3085"/>
                  </a:lnTo>
                  <a:lnTo>
                    <a:pt x="2221" y="3070"/>
                  </a:lnTo>
                  <a:lnTo>
                    <a:pt x="2256" y="3054"/>
                  </a:lnTo>
                  <a:lnTo>
                    <a:pt x="2292" y="3038"/>
                  </a:lnTo>
                  <a:lnTo>
                    <a:pt x="2326" y="3020"/>
                  </a:lnTo>
                  <a:lnTo>
                    <a:pt x="2360" y="3003"/>
                  </a:lnTo>
                  <a:lnTo>
                    <a:pt x="2394" y="2984"/>
                  </a:lnTo>
                  <a:lnTo>
                    <a:pt x="2427" y="2964"/>
                  </a:lnTo>
                  <a:lnTo>
                    <a:pt x="2460" y="2944"/>
                  </a:lnTo>
                  <a:lnTo>
                    <a:pt x="2492" y="2923"/>
                  </a:lnTo>
                  <a:lnTo>
                    <a:pt x="2524" y="2900"/>
                  </a:lnTo>
                  <a:lnTo>
                    <a:pt x="2554" y="2878"/>
                  </a:lnTo>
                  <a:lnTo>
                    <a:pt x="2585" y="2854"/>
                  </a:lnTo>
                  <a:lnTo>
                    <a:pt x="2616" y="2831"/>
                  </a:lnTo>
                  <a:lnTo>
                    <a:pt x="2644" y="2806"/>
                  </a:lnTo>
                  <a:lnTo>
                    <a:pt x="2673" y="2780"/>
                  </a:lnTo>
                  <a:lnTo>
                    <a:pt x="2702" y="2754"/>
                  </a:lnTo>
                  <a:lnTo>
                    <a:pt x="2729" y="2727"/>
                  </a:lnTo>
                  <a:lnTo>
                    <a:pt x="2756" y="2700"/>
                  </a:lnTo>
                  <a:lnTo>
                    <a:pt x="2782" y="2672"/>
                  </a:lnTo>
                  <a:lnTo>
                    <a:pt x="2807" y="2643"/>
                  </a:lnTo>
                  <a:lnTo>
                    <a:pt x="2831" y="2614"/>
                  </a:lnTo>
                  <a:lnTo>
                    <a:pt x="2856" y="2584"/>
                  </a:lnTo>
                  <a:lnTo>
                    <a:pt x="2880" y="2554"/>
                  </a:lnTo>
                  <a:lnTo>
                    <a:pt x="2902" y="2522"/>
                  </a:lnTo>
                  <a:lnTo>
                    <a:pt x="2923" y="2491"/>
                  </a:lnTo>
                  <a:lnTo>
                    <a:pt x="2944" y="2458"/>
                  </a:lnTo>
                  <a:lnTo>
                    <a:pt x="2966" y="2427"/>
                  </a:lnTo>
                  <a:lnTo>
                    <a:pt x="2984" y="2392"/>
                  </a:lnTo>
                  <a:lnTo>
                    <a:pt x="3003" y="2359"/>
                  </a:lnTo>
                  <a:lnTo>
                    <a:pt x="3022" y="2325"/>
                  </a:lnTo>
                  <a:lnTo>
                    <a:pt x="3039" y="2290"/>
                  </a:lnTo>
                  <a:lnTo>
                    <a:pt x="3055" y="2255"/>
                  </a:lnTo>
                  <a:lnTo>
                    <a:pt x="3072" y="2219"/>
                  </a:lnTo>
                  <a:lnTo>
                    <a:pt x="3086" y="2184"/>
                  </a:lnTo>
                  <a:lnTo>
                    <a:pt x="3100" y="2147"/>
                  </a:lnTo>
                  <a:lnTo>
                    <a:pt x="3113" y="2110"/>
                  </a:lnTo>
                  <a:lnTo>
                    <a:pt x="3125" y="2073"/>
                  </a:lnTo>
                  <a:lnTo>
                    <a:pt x="3136" y="2035"/>
                  </a:lnTo>
                  <a:lnTo>
                    <a:pt x="3146" y="1996"/>
                  </a:lnTo>
                  <a:lnTo>
                    <a:pt x="3155" y="1959"/>
                  </a:lnTo>
                  <a:lnTo>
                    <a:pt x="3165" y="1920"/>
                  </a:lnTo>
                  <a:lnTo>
                    <a:pt x="3172" y="1880"/>
                  </a:lnTo>
                  <a:lnTo>
                    <a:pt x="3178" y="1841"/>
                  </a:lnTo>
                  <a:lnTo>
                    <a:pt x="3184" y="1801"/>
                  </a:lnTo>
                  <a:lnTo>
                    <a:pt x="3188" y="1761"/>
                  </a:lnTo>
                  <a:lnTo>
                    <a:pt x="3192" y="1721"/>
                  </a:lnTo>
                  <a:lnTo>
                    <a:pt x="3194" y="1680"/>
                  </a:lnTo>
                  <a:lnTo>
                    <a:pt x="3197" y="1638"/>
                  </a:lnTo>
                  <a:lnTo>
                    <a:pt x="3197" y="1597"/>
                  </a:lnTo>
                  <a:lnTo>
                    <a:pt x="3197" y="1597"/>
                  </a:lnTo>
                  <a:lnTo>
                    <a:pt x="3197" y="1556"/>
                  </a:lnTo>
                  <a:lnTo>
                    <a:pt x="3194" y="1516"/>
                  </a:lnTo>
                  <a:lnTo>
                    <a:pt x="3192" y="1475"/>
                  </a:lnTo>
                  <a:lnTo>
                    <a:pt x="3188" y="1435"/>
                  </a:lnTo>
                  <a:lnTo>
                    <a:pt x="3184" y="1394"/>
                  </a:lnTo>
                  <a:lnTo>
                    <a:pt x="3178" y="1354"/>
                  </a:lnTo>
                  <a:lnTo>
                    <a:pt x="3172" y="1314"/>
                  </a:lnTo>
                  <a:lnTo>
                    <a:pt x="3165" y="1275"/>
                  </a:lnTo>
                  <a:lnTo>
                    <a:pt x="3155" y="1237"/>
                  </a:lnTo>
                  <a:lnTo>
                    <a:pt x="3146" y="1198"/>
                  </a:lnTo>
                  <a:lnTo>
                    <a:pt x="3136" y="1160"/>
                  </a:lnTo>
                  <a:lnTo>
                    <a:pt x="3125" y="1122"/>
                  </a:lnTo>
                  <a:lnTo>
                    <a:pt x="3113" y="1085"/>
                  </a:lnTo>
                  <a:lnTo>
                    <a:pt x="3100" y="1048"/>
                  </a:lnTo>
                  <a:lnTo>
                    <a:pt x="3086" y="1012"/>
                  </a:lnTo>
                  <a:lnTo>
                    <a:pt x="3072" y="975"/>
                  </a:lnTo>
                  <a:lnTo>
                    <a:pt x="3055" y="940"/>
                  </a:lnTo>
                  <a:lnTo>
                    <a:pt x="3039" y="904"/>
                  </a:lnTo>
                  <a:lnTo>
                    <a:pt x="3022" y="870"/>
                  </a:lnTo>
                  <a:lnTo>
                    <a:pt x="3003" y="836"/>
                  </a:lnTo>
                  <a:lnTo>
                    <a:pt x="2984" y="802"/>
                  </a:lnTo>
                  <a:lnTo>
                    <a:pt x="2966" y="769"/>
                  </a:lnTo>
                  <a:lnTo>
                    <a:pt x="2944" y="736"/>
                  </a:lnTo>
                  <a:lnTo>
                    <a:pt x="2923" y="704"/>
                  </a:lnTo>
                  <a:lnTo>
                    <a:pt x="2902" y="672"/>
                  </a:lnTo>
                  <a:lnTo>
                    <a:pt x="2880" y="642"/>
                  </a:lnTo>
                  <a:lnTo>
                    <a:pt x="2856" y="611"/>
                  </a:lnTo>
                  <a:lnTo>
                    <a:pt x="2831" y="582"/>
                  </a:lnTo>
                  <a:lnTo>
                    <a:pt x="2807" y="552"/>
                  </a:lnTo>
                  <a:lnTo>
                    <a:pt x="2782" y="523"/>
                  </a:lnTo>
                  <a:lnTo>
                    <a:pt x="2756" y="496"/>
                  </a:lnTo>
                  <a:lnTo>
                    <a:pt x="2729" y="467"/>
                  </a:lnTo>
                  <a:lnTo>
                    <a:pt x="2702" y="440"/>
                  </a:lnTo>
                  <a:lnTo>
                    <a:pt x="2673" y="414"/>
                  </a:lnTo>
                  <a:lnTo>
                    <a:pt x="2644" y="390"/>
                  </a:lnTo>
                  <a:lnTo>
                    <a:pt x="2616" y="365"/>
                  </a:lnTo>
                  <a:lnTo>
                    <a:pt x="2585" y="340"/>
                  </a:lnTo>
                  <a:lnTo>
                    <a:pt x="2554" y="316"/>
                  </a:lnTo>
                  <a:lnTo>
                    <a:pt x="2524" y="294"/>
                  </a:lnTo>
                  <a:lnTo>
                    <a:pt x="2492" y="273"/>
                  </a:lnTo>
                  <a:lnTo>
                    <a:pt x="2460" y="252"/>
                  </a:lnTo>
                  <a:lnTo>
                    <a:pt x="2427" y="230"/>
                  </a:lnTo>
                  <a:lnTo>
                    <a:pt x="2394" y="212"/>
                  </a:lnTo>
                  <a:lnTo>
                    <a:pt x="2360" y="193"/>
                  </a:lnTo>
                  <a:lnTo>
                    <a:pt x="2326" y="174"/>
                  </a:lnTo>
                  <a:lnTo>
                    <a:pt x="2292" y="157"/>
                  </a:lnTo>
                  <a:lnTo>
                    <a:pt x="2256" y="141"/>
                  </a:lnTo>
                  <a:lnTo>
                    <a:pt x="2221" y="126"/>
                  </a:lnTo>
                  <a:lnTo>
                    <a:pt x="2185" y="110"/>
                  </a:lnTo>
                  <a:lnTo>
                    <a:pt x="2148" y="96"/>
                  </a:lnTo>
                  <a:lnTo>
                    <a:pt x="2112" y="83"/>
                  </a:lnTo>
                  <a:lnTo>
                    <a:pt x="2074" y="71"/>
                  </a:lnTo>
                  <a:lnTo>
                    <a:pt x="2036" y="60"/>
                  </a:lnTo>
                  <a:lnTo>
                    <a:pt x="1998" y="50"/>
                  </a:lnTo>
                  <a:lnTo>
                    <a:pt x="1960" y="41"/>
                  </a:lnTo>
                  <a:lnTo>
                    <a:pt x="1921" y="33"/>
                  </a:lnTo>
                  <a:lnTo>
                    <a:pt x="1882" y="24"/>
                  </a:lnTo>
                  <a:lnTo>
                    <a:pt x="1842" y="18"/>
                  </a:lnTo>
                  <a:lnTo>
                    <a:pt x="1803" y="13"/>
                  </a:lnTo>
                  <a:lnTo>
                    <a:pt x="1762" y="8"/>
                  </a:lnTo>
                  <a:lnTo>
                    <a:pt x="1722" y="4"/>
                  </a:lnTo>
                  <a:lnTo>
                    <a:pt x="1682" y="2"/>
                  </a:lnTo>
                  <a:lnTo>
                    <a:pt x="1640" y="0"/>
                  </a:lnTo>
                  <a:lnTo>
                    <a:pt x="1599" y="0"/>
                  </a:lnTo>
                  <a:lnTo>
                    <a:pt x="1599" y="0"/>
                  </a:lnTo>
                  <a:close/>
                  <a:moveTo>
                    <a:pt x="2547" y="2125"/>
                  </a:moveTo>
                  <a:lnTo>
                    <a:pt x="2547" y="2125"/>
                  </a:lnTo>
                  <a:lnTo>
                    <a:pt x="2546" y="2148"/>
                  </a:lnTo>
                  <a:lnTo>
                    <a:pt x="2543" y="2171"/>
                  </a:lnTo>
                  <a:lnTo>
                    <a:pt x="2538" y="2192"/>
                  </a:lnTo>
                  <a:lnTo>
                    <a:pt x="2530" y="2213"/>
                  </a:lnTo>
                  <a:lnTo>
                    <a:pt x="2520" y="2233"/>
                  </a:lnTo>
                  <a:lnTo>
                    <a:pt x="2509" y="2252"/>
                  </a:lnTo>
                  <a:lnTo>
                    <a:pt x="2496" y="2270"/>
                  </a:lnTo>
                  <a:lnTo>
                    <a:pt x="2480" y="2286"/>
                  </a:lnTo>
                  <a:lnTo>
                    <a:pt x="2465" y="2300"/>
                  </a:lnTo>
                  <a:lnTo>
                    <a:pt x="2447" y="2313"/>
                  </a:lnTo>
                  <a:lnTo>
                    <a:pt x="2428" y="2325"/>
                  </a:lnTo>
                  <a:lnTo>
                    <a:pt x="2408" y="2335"/>
                  </a:lnTo>
                  <a:lnTo>
                    <a:pt x="2387" y="2343"/>
                  </a:lnTo>
                  <a:lnTo>
                    <a:pt x="2366" y="2349"/>
                  </a:lnTo>
                  <a:lnTo>
                    <a:pt x="2342" y="2352"/>
                  </a:lnTo>
                  <a:lnTo>
                    <a:pt x="2319" y="2353"/>
                  </a:lnTo>
                  <a:lnTo>
                    <a:pt x="912" y="2353"/>
                  </a:lnTo>
                  <a:lnTo>
                    <a:pt x="912" y="2353"/>
                  </a:lnTo>
                  <a:lnTo>
                    <a:pt x="889" y="2352"/>
                  </a:lnTo>
                  <a:lnTo>
                    <a:pt x="866" y="2349"/>
                  </a:lnTo>
                  <a:lnTo>
                    <a:pt x="844" y="2343"/>
                  </a:lnTo>
                  <a:lnTo>
                    <a:pt x="824" y="2335"/>
                  </a:lnTo>
                  <a:lnTo>
                    <a:pt x="804" y="2325"/>
                  </a:lnTo>
                  <a:lnTo>
                    <a:pt x="785" y="2313"/>
                  </a:lnTo>
                  <a:lnTo>
                    <a:pt x="767" y="2300"/>
                  </a:lnTo>
                  <a:lnTo>
                    <a:pt x="751" y="2286"/>
                  </a:lnTo>
                  <a:lnTo>
                    <a:pt x="736" y="2270"/>
                  </a:lnTo>
                  <a:lnTo>
                    <a:pt x="723" y="2252"/>
                  </a:lnTo>
                  <a:lnTo>
                    <a:pt x="711" y="2233"/>
                  </a:lnTo>
                  <a:lnTo>
                    <a:pt x="701" y="2213"/>
                  </a:lnTo>
                  <a:lnTo>
                    <a:pt x="694" y="2192"/>
                  </a:lnTo>
                  <a:lnTo>
                    <a:pt x="688" y="2171"/>
                  </a:lnTo>
                  <a:lnTo>
                    <a:pt x="685" y="2148"/>
                  </a:lnTo>
                  <a:lnTo>
                    <a:pt x="684" y="2125"/>
                  </a:lnTo>
                  <a:lnTo>
                    <a:pt x="684" y="1135"/>
                  </a:lnTo>
                  <a:lnTo>
                    <a:pt x="684" y="1135"/>
                  </a:lnTo>
                  <a:lnTo>
                    <a:pt x="685" y="1112"/>
                  </a:lnTo>
                  <a:lnTo>
                    <a:pt x="688" y="1089"/>
                  </a:lnTo>
                  <a:lnTo>
                    <a:pt x="694" y="1067"/>
                  </a:lnTo>
                  <a:lnTo>
                    <a:pt x="701" y="1046"/>
                  </a:lnTo>
                  <a:lnTo>
                    <a:pt x="711" y="1026"/>
                  </a:lnTo>
                  <a:lnTo>
                    <a:pt x="723" y="1007"/>
                  </a:lnTo>
                  <a:lnTo>
                    <a:pt x="736" y="990"/>
                  </a:lnTo>
                  <a:lnTo>
                    <a:pt x="751" y="974"/>
                  </a:lnTo>
                  <a:lnTo>
                    <a:pt x="767" y="959"/>
                  </a:lnTo>
                  <a:lnTo>
                    <a:pt x="785" y="946"/>
                  </a:lnTo>
                  <a:lnTo>
                    <a:pt x="804" y="934"/>
                  </a:lnTo>
                  <a:lnTo>
                    <a:pt x="824" y="924"/>
                  </a:lnTo>
                  <a:lnTo>
                    <a:pt x="844" y="917"/>
                  </a:lnTo>
                  <a:lnTo>
                    <a:pt x="866" y="911"/>
                  </a:lnTo>
                  <a:lnTo>
                    <a:pt x="889" y="908"/>
                  </a:lnTo>
                  <a:lnTo>
                    <a:pt x="912" y="907"/>
                  </a:lnTo>
                  <a:lnTo>
                    <a:pt x="2319" y="907"/>
                  </a:lnTo>
                  <a:lnTo>
                    <a:pt x="2319" y="907"/>
                  </a:lnTo>
                  <a:lnTo>
                    <a:pt x="2342" y="908"/>
                  </a:lnTo>
                  <a:lnTo>
                    <a:pt x="2366" y="911"/>
                  </a:lnTo>
                  <a:lnTo>
                    <a:pt x="2387" y="917"/>
                  </a:lnTo>
                  <a:lnTo>
                    <a:pt x="2408" y="924"/>
                  </a:lnTo>
                  <a:lnTo>
                    <a:pt x="2428" y="934"/>
                  </a:lnTo>
                  <a:lnTo>
                    <a:pt x="2447" y="946"/>
                  </a:lnTo>
                  <a:lnTo>
                    <a:pt x="2465" y="959"/>
                  </a:lnTo>
                  <a:lnTo>
                    <a:pt x="2480" y="974"/>
                  </a:lnTo>
                  <a:lnTo>
                    <a:pt x="2496" y="990"/>
                  </a:lnTo>
                  <a:lnTo>
                    <a:pt x="2509" y="1007"/>
                  </a:lnTo>
                  <a:lnTo>
                    <a:pt x="2520" y="1026"/>
                  </a:lnTo>
                  <a:lnTo>
                    <a:pt x="2530" y="1046"/>
                  </a:lnTo>
                  <a:lnTo>
                    <a:pt x="2538" y="1067"/>
                  </a:lnTo>
                  <a:lnTo>
                    <a:pt x="2543" y="1089"/>
                  </a:lnTo>
                  <a:lnTo>
                    <a:pt x="2546" y="1112"/>
                  </a:lnTo>
                  <a:lnTo>
                    <a:pt x="2547" y="1135"/>
                  </a:lnTo>
                  <a:lnTo>
                    <a:pt x="2547" y="212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" name="Freeform 40"/>
          <p:cNvSpPr>
            <a:spLocks noEditPoints="1"/>
          </p:cNvSpPr>
          <p:nvPr/>
        </p:nvSpPr>
        <p:spPr bwMode="auto">
          <a:xfrm>
            <a:off x="6620485" y="1864748"/>
            <a:ext cx="2066356" cy="2066356"/>
          </a:xfrm>
          <a:custGeom>
            <a:avLst/>
            <a:gdLst>
              <a:gd name="T0" fmla="*/ 1181 w 2869"/>
              <a:gd name="T1" fmla="*/ 23 h 2870"/>
              <a:gd name="T2" fmla="*/ 875 w 2869"/>
              <a:gd name="T3" fmla="*/ 113 h 2870"/>
              <a:gd name="T4" fmla="*/ 604 w 2869"/>
              <a:gd name="T5" fmla="*/ 265 h 2870"/>
              <a:gd name="T6" fmla="*/ 372 w 2869"/>
              <a:gd name="T7" fmla="*/ 470 h 2870"/>
              <a:gd name="T8" fmla="*/ 189 w 2869"/>
              <a:gd name="T9" fmla="*/ 721 h 2870"/>
              <a:gd name="T10" fmla="*/ 64 w 2869"/>
              <a:gd name="T11" fmla="*/ 1008 h 2870"/>
              <a:gd name="T12" fmla="*/ 3 w 2869"/>
              <a:gd name="T13" fmla="*/ 1324 h 2870"/>
              <a:gd name="T14" fmla="*/ 11 w 2869"/>
              <a:gd name="T15" fmla="*/ 1618 h 2870"/>
              <a:gd name="T16" fmla="*/ 87 w 2869"/>
              <a:gd name="T17" fmla="*/ 1929 h 2870"/>
              <a:gd name="T18" fmla="*/ 226 w 2869"/>
              <a:gd name="T19" fmla="*/ 2209 h 2870"/>
              <a:gd name="T20" fmla="*/ 419 w 2869"/>
              <a:gd name="T21" fmla="*/ 2450 h 2870"/>
              <a:gd name="T22" fmla="*/ 661 w 2869"/>
              <a:gd name="T23" fmla="*/ 2644 h 2870"/>
              <a:gd name="T24" fmla="*/ 941 w 2869"/>
              <a:gd name="T25" fmla="*/ 2783 h 2870"/>
              <a:gd name="T26" fmla="*/ 1251 w 2869"/>
              <a:gd name="T27" fmla="*/ 2858 h 2870"/>
              <a:gd name="T28" fmla="*/ 1544 w 2869"/>
              <a:gd name="T29" fmla="*/ 2866 h 2870"/>
              <a:gd name="T30" fmla="*/ 1861 w 2869"/>
              <a:gd name="T31" fmla="*/ 2806 h 2870"/>
              <a:gd name="T32" fmla="*/ 2149 w 2869"/>
              <a:gd name="T33" fmla="*/ 2680 h 2870"/>
              <a:gd name="T34" fmla="*/ 2400 w 2869"/>
              <a:gd name="T35" fmla="*/ 2497 h 2870"/>
              <a:gd name="T36" fmla="*/ 2605 w 2869"/>
              <a:gd name="T37" fmla="*/ 2266 h 2870"/>
              <a:gd name="T38" fmla="*/ 2757 w 2869"/>
              <a:gd name="T39" fmla="*/ 1993 h 2870"/>
              <a:gd name="T40" fmla="*/ 2847 w 2869"/>
              <a:gd name="T41" fmla="*/ 1689 h 2870"/>
              <a:gd name="T42" fmla="*/ 2869 w 2869"/>
              <a:gd name="T43" fmla="*/ 1397 h 2870"/>
              <a:gd name="T44" fmla="*/ 2824 w 2869"/>
              <a:gd name="T45" fmla="*/ 1076 h 2870"/>
              <a:gd name="T46" fmla="*/ 2712 w 2869"/>
              <a:gd name="T47" fmla="*/ 782 h 2870"/>
              <a:gd name="T48" fmla="*/ 2542 w 2869"/>
              <a:gd name="T49" fmla="*/ 523 h 2870"/>
              <a:gd name="T50" fmla="*/ 2321 w 2869"/>
              <a:gd name="T51" fmla="*/ 306 h 2870"/>
              <a:gd name="T52" fmla="*/ 2057 w 2869"/>
              <a:gd name="T53" fmla="*/ 142 h 2870"/>
              <a:gd name="T54" fmla="*/ 1759 w 2869"/>
              <a:gd name="T55" fmla="*/ 36 h 2870"/>
              <a:gd name="T56" fmla="*/ 1435 w 2869"/>
              <a:gd name="T57" fmla="*/ 0 h 2870"/>
              <a:gd name="T58" fmla="*/ 1098 w 2869"/>
              <a:gd name="T59" fmla="*/ 1978 h 2870"/>
              <a:gd name="T60" fmla="*/ 964 w 2869"/>
              <a:gd name="T61" fmla="*/ 1965 h 2870"/>
              <a:gd name="T62" fmla="*/ 924 w 2869"/>
              <a:gd name="T63" fmla="*/ 1935 h 2870"/>
              <a:gd name="T64" fmla="*/ 874 w 2869"/>
              <a:gd name="T65" fmla="*/ 1813 h 2870"/>
              <a:gd name="T66" fmla="*/ 924 w 2869"/>
              <a:gd name="T67" fmla="*/ 1693 h 2870"/>
              <a:gd name="T68" fmla="*/ 1047 w 2869"/>
              <a:gd name="T69" fmla="*/ 1642 h 2870"/>
              <a:gd name="T70" fmla="*/ 1169 w 2869"/>
              <a:gd name="T71" fmla="*/ 1693 h 2870"/>
              <a:gd name="T72" fmla="*/ 1205 w 2869"/>
              <a:gd name="T73" fmla="*/ 1748 h 2870"/>
              <a:gd name="T74" fmla="*/ 1205 w 2869"/>
              <a:gd name="T75" fmla="*/ 1880 h 2870"/>
              <a:gd name="T76" fmla="*/ 1481 w 2869"/>
              <a:gd name="T77" fmla="*/ 1986 h 2870"/>
              <a:gd name="T78" fmla="*/ 1423 w 2869"/>
              <a:gd name="T79" fmla="*/ 1727 h 2870"/>
              <a:gd name="T80" fmla="*/ 1282 w 2869"/>
              <a:gd name="T81" fmla="*/ 1536 h 2870"/>
              <a:gd name="T82" fmla="*/ 1051 w 2869"/>
              <a:gd name="T83" fmla="*/ 1405 h 2870"/>
              <a:gd name="T84" fmla="*/ 918 w 2869"/>
              <a:gd name="T85" fmla="*/ 1132 h 2870"/>
              <a:gd name="T86" fmla="*/ 1282 w 2869"/>
              <a:gd name="T87" fmla="*/ 1234 h 2870"/>
              <a:gd name="T88" fmla="*/ 1535 w 2869"/>
              <a:gd name="T89" fmla="*/ 1442 h 2870"/>
              <a:gd name="T90" fmla="*/ 1704 w 2869"/>
              <a:gd name="T91" fmla="*/ 1773 h 2870"/>
              <a:gd name="T92" fmla="*/ 1922 w 2869"/>
              <a:gd name="T93" fmla="*/ 1934 h 2870"/>
              <a:gd name="T94" fmla="*/ 1796 w 2869"/>
              <a:gd name="T95" fmla="*/ 1487 h 2870"/>
              <a:gd name="T96" fmla="*/ 1502 w 2869"/>
              <a:gd name="T97" fmla="*/ 1147 h 2870"/>
              <a:gd name="T98" fmla="*/ 1086 w 2869"/>
              <a:gd name="T99" fmla="*/ 958 h 2870"/>
              <a:gd name="T100" fmla="*/ 974 w 2869"/>
              <a:gd name="T101" fmla="*/ 693 h 2870"/>
              <a:gd name="T102" fmla="*/ 1260 w 2869"/>
              <a:gd name="T103" fmla="*/ 748 h 2870"/>
              <a:gd name="T104" fmla="*/ 1520 w 2869"/>
              <a:gd name="T105" fmla="*/ 862 h 2870"/>
              <a:gd name="T106" fmla="*/ 1746 w 2869"/>
              <a:gd name="T107" fmla="*/ 1028 h 2870"/>
              <a:gd name="T108" fmla="*/ 1914 w 2869"/>
              <a:gd name="T109" fmla="*/ 1211 h 2870"/>
              <a:gd name="T110" fmla="*/ 2057 w 2869"/>
              <a:gd name="T111" fmla="*/ 1453 h 2870"/>
              <a:gd name="T112" fmla="*/ 2145 w 2869"/>
              <a:gd name="T113" fmla="*/ 1726 h 2870"/>
              <a:gd name="T114" fmla="*/ 1924 w 2869"/>
              <a:gd name="T115" fmla="*/ 1987 h 2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69" h="2870">
                <a:moveTo>
                  <a:pt x="1435" y="0"/>
                </a:moveTo>
                <a:lnTo>
                  <a:pt x="1435" y="0"/>
                </a:lnTo>
                <a:lnTo>
                  <a:pt x="1397" y="1"/>
                </a:lnTo>
                <a:lnTo>
                  <a:pt x="1361" y="2"/>
                </a:lnTo>
                <a:lnTo>
                  <a:pt x="1324" y="5"/>
                </a:lnTo>
                <a:lnTo>
                  <a:pt x="1288" y="7"/>
                </a:lnTo>
                <a:lnTo>
                  <a:pt x="1251" y="12"/>
                </a:lnTo>
                <a:lnTo>
                  <a:pt x="1216" y="17"/>
                </a:lnTo>
                <a:lnTo>
                  <a:pt x="1181" y="23"/>
                </a:lnTo>
                <a:lnTo>
                  <a:pt x="1145" y="29"/>
                </a:lnTo>
                <a:lnTo>
                  <a:pt x="1110" y="36"/>
                </a:lnTo>
                <a:lnTo>
                  <a:pt x="1076" y="45"/>
                </a:lnTo>
                <a:lnTo>
                  <a:pt x="1042" y="54"/>
                </a:lnTo>
                <a:lnTo>
                  <a:pt x="1008" y="64"/>
                </a:lnTo>
                <a:lnTo>
                  <a:pt x="974" y="75"/>
                </a:lnTo>
                <a:lnTo>
                  <a:pt x="941" y="87"/>
                </a:lnTo>
                <a:lnTo>
                  <a:pt x="908" y="99"/>
                </a:lnTo>
                <a:lnTo>
                  <a:pt x="875" y="113"/>
                </a:lnTo>
                <a:lnTo>
                  <a:pt x="844" y="126"/>
                </a:lnTo>
                <a:lnTo>
                  <a:pt x="812" y="142"/>
                </a:lnTo>
                <a:lnTo>
                  <a:pt x="782" y="157"/>
                </a:lnTo>
                <a:lnTo>
                  <a:pt x="750" y="174"/>
                </a:lnTo>
                <a:lnTo>
                  <a:pt x="720" y="191"/>
                </a:lnTo>
                <a:lnTo>
                  <a:pt x="691" y="208"/>
                </a:lnTo>
                <a:lnTo>
                  <a:pt x="661" y="226"/>
                </a:lnTo>
                <a:lnTo>
                  <a:pt x="632" y="245"/>
                </a:lnTo>
                <a:lnTo>
                  <a:pt x="604" y="265"/>
                </a:lnTo>
                <a:lnTo>
                  <a:pt x="576" y="286"/>
                </a:lnTo>
                <a:lnTo>
                  <a:pt x="548" y="306"/>
                </a:lnTo>
                <a:lnTo>
                  <a:pt x="521" y="328"/>
                </a:lnTo>
                <a:lnTo>
                  <a:pt x="496" y="350"/>
                </a:lnTo>
                <a:lnTo>
                  <a:pt x="469" y="373"/>
                </a:lnTo>
                <a:lnTo>
                  <a:pt x="445" y="396"/>
                </a:lnTo>
                <a:lnTo>
                  <a:pt x="419" y="421"/>
                </a:lnTo>
                <a:lnTo>
                  <a:pt x="396" y="445"/>
                </a:lnTo>
                <a:lnTo>
                  <a:pt x="372" y="470"/>
                </a:lnTo>
                <a:lnTo>
                  <a:pt x="350" y="496"/>
                </a:lnTo>
                <a:lnTo>
                  <a:pt x="327" y="523"/>
                </a:lnTo>
                <a:lnTo>
                  <a:pt x="306" y="550"/>
                </a:lnTo>
                <a:lnTo>
                  <a:pt x="284" y="576"/>
                </a:lnTo>
                <a:lnTo>
                  <a:pt x="265" y="604"/>
                </a:lnTo>
                <a:lnTo>
                  <a:pt x="244" y="632"/>
                </a:lnTo>
                <a:lnTo>
                  <a:pt x="226" y="661"/>
                </a:lnTo>
                <a:lnTo>
                  <a:pt x="208" y="691"/>
                </a:lnTo>
                <a:lnTo>
                  <a:pt x="189" y="721"/>
                </a:lnTo>
                <a:lnTo>
                  <a:pt x="172" y="751"/>
                </a:lnTo>
                <a:lnTo>
                  <a:pt x="157" y="782"/>
                </a:lnTo>
                <a:lnTo>
                  <a:pt x="141" y="814"/>
                </a:lnTo>
                <a:lnTo>
                  <a:pt x="126" y="844"/>
                </a:lnTo>
                <a:lnTo>
                  <a:pt x="113" y="877"/>
                </a:lnTo>
                <a:lnTo>
                  <a:pt x="99" y="908"/>
                </a:lnTo>
                <a:lnTo>
                  <a:pt x="87" y="941"/>
                </a:lnTo>
                <a:lnTo>
                  <a:pt x="75" y="975"/>
                </a:lnTo>
                <a:lnTo>
                  <a:pt x="64" y="1008"/>
                </a:lnTo>
                <a:lnTo>
                  <a:pt x="54" y="1042"/>
                </a:lnTo>
                <a:lnTo>
                  <a:pt x="45" y="1076"/>
                </a:lnTo>
                <a:lnTo>
                  <a:pt x="36" y="1112"/>
                </a:lnTo>
                <a:lnTo>
                  <a:pt x="29" y="1146"/>
                </a:lnTo>
                <a:lnTo>
                  <a:pt x="21" y="1181"/>
                </a:lnTo>
                <a:lnTo>
                  <a:pt x="17" y="1216"/>
                </a:lnTo>
                <a:lnTo>
                  <a:pt x="11" y="1253"/>
                </a:lnTo>
                <a:lnTo>
                  <a:pt x="7" y="1288"/>
                </a:lnTo>
                <a:lnTo>
                  <a:pt x="3" y="1324"/>
                </a:lnTo>
                <a:lnTo>
                  <a:pt x="2" y="1361"/>
                </a:lnTo>
                <a:lnTo>
                  <a:pt x="0" y="1397"/>
                </a:lnTo>
                <a:lnTo>
                  <a:pt x="0" y="1435"/>
                </a:lnTo>
                <a:lnTo>
                  <a:pt x="0" y="1435"/>
                </a:lnTo>
                <a:lnTo>
                  <a:pt x="0" y="1472"/>
                </a:lnTo>
                <a:lnTo>
                  <a:pt x="2" y="1509"/>
                </a:lnTo>
                <a:lnTo>
                  <a:pt x="3" y="1546"/>
                </a:lnTo>
                <a:lnTo>
                  <a:pt x="7" y="1582"/>
                </a:lnTo>
                <a:lnTo>
                  <a:pt x="11" y="1618"/>
                </a:lnTo>
                <a:lnTo>
                  <a:pt x="17" y="1654"/>
                </a:lnTo>
                <a:lnTo>
                  <a:pt x="21" y="1689"/>
                </a:lnTo>
                <a:lnTo>
                  <a:pt x="29" y="1725"/>
                </a:lnTo>
                <a:lnTo>
                  <a:pt x="36" y="1759"/>
                </a:lnTo>
                <a:lnTo>
                  <a:pt x="45" y="1794"/>
                </a:lnTo>
                <a:lnTo>
                  <a:pt x="54" y="1828"/>
                </a:lnTo>
                <a:lnTo>
                  <a:pt x="64" y="1862"/>
                </a:lnTo>
                <a:lnTo>
                  <a:pt x="75" y="1895"/>
                </a:lnTo>
                <a:lnTo>
                  <a:pt x="87" y="1929"/>
                </a:lnTo>
                <a:lnTo>
                  <a:pt x="99" y="1961"/>
                </a:lnTo>
                <a:lnTo>
                  <a:pt x="113" y="1993"/>
                </a:lnTo>
                <a:lnTo>
                  <a:pt x="126" y="2025"/>
                </a:lnTo>
                <a:lnTo>
                  <a:pt x="141" y="2057"/>
                </a:lnTo>
                <a:lnTo>
                  <a:pt x="157" y="2088"/>
                </a:lnTo>
                <a:lnTo>
                  <a:pt x="172" y="2119"/>
                </a:lnTo>
                <a:lnTo>
                  <a:pt x="189" y="2149"/>
                </a:lnTo>
                <a:lnTo>
                  <a:pt x="208" y="2180"/>
                </a:lnTo>
                <a:lnTo>
                  <a:pt x="226" y="2209"/>
                </a:lnTo>
                <a:lnTo>
                  <a:pt x="244" y="2238"/>
                </a:lnTo>
                <a:lnTo>
                  <a:pt x="265" y="2266"/>
                </a:lnTo>
                <a:lnTo>
                  <a:pt x="284" y="2294"/>
                </a:lnTo>
                <a:lnTo>
                  <a:pt x="306" y="2321"/>
                </a:lnTo>
                <a:lnTo>
                  <a:pt x="327" y="2347"/>
                </a:lnTo>
                <a:lnTo>
                  <a:pt x="350" y="2374"/>
                </a:lnTo>
                <a:lnTo>
                  <a:pt x="372" y="2400"/>
                </a:lnTo>
                <a:lnTo>
                  <a:pt x="396" y="2425"/>
                </a:lnTo>
                <a:lnTo>
                  <a:pt x="419" y="2450"/>
                </a:lnTo>
                <a:lnTo>
                  <a:pt x="445" y="2474"/>
                </a:lnTo>
                <a:lnTo>
                  <a:pt x="469" y="2497"/>
                </a:lnTo>
                <a:lnTo>
                  <a:pt x="496" y="2520"/>
                </a:lnTo>
                <a:lnTo>
                  <a:pt x="521" y="2542"/>
                </a:lnTo>
                <a:lnTo>
                  <a:pt x="548" y="2564"/>
                </a:lnTo>
                <a:lnTo>
                  <a:pt x="576" y="2585"/>
                </a:lnTo>
                <a:lnTo>
                  <a:pt x="604" y="2605"/>
                </a:lnTo>
                <a:lnTo>
                  <a:pt x="632" y="2625"/>
                </a:lnTo>
                <a:lnTo>
                  <a:pt x="661" y="2644"/>
                </a:lnTo>
                <a:lnTo>
                  <a:pt x="691" y="2662"/>
                </a:lnTo>
                <a:lnTo>
                  <a:pt x="720" y="2680"/>
                </a:lnTo>
                <a:lnTo>
                  <a:pt x="750" y="2697"/>
                </a:lnTo>
                <a:lnTo>
                  <a:pt x="782" y="2714"/>
                </a:lnTo>
                <a:lnTo>
                  <a:pt x="812" y="2728"/>
                </a:lnTo>
                <a:lnTo>
                  <a:pt x="844" y="2743"/>
                </a:lnTo>
                <a:lnTo>
                  <a:pt x="875" y="2757"/>
                </a:lnTo>
                <a:lnTo>
                  <a:pt x="908" y="2771"/>
                </a:lnTo>
                <a:lnTo>
                  <a:pt x="941" y="2783"/>
                </a:lnTo>
                <a:lnTo>
                  <a:pt x="974" y="2795"/>
                </a:lnTo>
                <a:lnTo>
                  <a:pt x="1008" y="2806"/>
                </a:lnTo>
                <a:lnTo>
                  <a:pt x="1042" y="2816"/>
                </a:lnTo>
                <a:lnTo>
                  <a:pt x="1076" y="2824"/>
                </a:lnTo>
                <a:lnTo>
                  <a:pt x="1110" y="2833"/>
                </a:lnTo>
                <a:lnTo>
                  <a:pt x="1145" y="2841"/>
                </a:lnTo>
                <a:lnTo>
                  <a:pt x="1181" y="2847"/>
                </a:lnTo>
                <a:lnTo>
                  <a:pt x="1216" y="2853"/>
                </a:lnTo>
                <a:lnTo>
                  <a:pt x="1251" y="2858"/>
                </a:lnTo>
                <a:lnTo>
                  <a:pt x="1288" y="2863"/>
                </a:lnTo>
                <a:lnTo>
                  <a:pt x="1324" y="2866"/>
                </a:lnTo>
                <a:lnTo>
                  <a:pt x="1361" y="2868"/>
                </a:lnTo>
                <a:lnTo>
                  <a:pt x="1397" y="2869"/>
                </a:lnTo>
                <a:lnTo>
                  <a:pt x="1435" y="2870"/>
                </a:lnTo>
                <a:lnTo>
                  <a:pt x="1435" y="2870"/>
                </a:lnTo>
                <a:lnTo>
                  <a:pt x="1472" y="2869"/>
                </a:lnTo>
                <a:lnTo>
                  <a:pt x="1508" y="2868"/>
                </a:lnTo>
                <a:lnTo>
                  <a:pt x="1544" y="2866"/>
                </a:lnTo>
                <a:lnTo>
                  <a:pt x="1581" y="2863"/>
                </a:lnTo>
                <a:lnTo>
                  <a:pt x="1617" y="2858"/>
                </a:lnTo>
                <a:lnTo>
                  <a:pt x="1653" y="2853"/>
                </a:lnTo>
                <a:lnTo>
                  <a:pt x="1688" y="2847"/>
                </a:lnTo>
                <a:lnTo>
                  <a:pt x="1723" y="2841"/>
                </a:lnTo>
                <a:lnTo>
                  <a:pt x="1759" y="2833"/>
                </a:lnTo>
                <a:lnTo>
                  <a:pt x="1793" y="2824"/>
                </a:lnTo>
                <a:lnTo>
                  <a:pt x="1828" y="2816"/>
                </a:lnTo>
                <a:lnTo>
                  <a:pt x="1861" y="2806"/>
                </a:lnTo>
                <a:lnTo>
                  <a:pt x="1895" y="2795"/>
                </a:lnTo>
                <a:lnTo>
                  <a:pt x="1928" y="2783"/>
                </a:lnTo>
                <a:lnTo>
                  <a:pt x="1961" y="2771"/>
                </a:lnTo>
                <a:lnTo>
                  <a:pt x="1993" y="2757"/>
                </a:lnTo>
                <a:lnTo>
                  <a:pt x="2025" y="2743"/>
                </a:lnTo>
                <a:lnTo>
                  <a:pt x="2057" y="2728"/>
                </a:lnTo>
                <a:lnTo>
                  <a:pt x="2088" y="2714"/>
                </a:lnTo>
                <a:lnTo>
                  <a:pt x="2119" y="2697"/>
                </a:lnTo>
                <a:lnTo>
                  <a:pt x="2149" y="2680"/>
                </a:lnTo>
                <a:lnTo>
                  <a:pt x="2178" y="2662"/>
                </a:lnTo>
                <a:lnTo>
                  <a:pt x="2207" y="2644"/>
                </a:lnTo>
                <a:lnTo>
                  <a:pt x="2237" y="2625"/>
                </a:lnTo>
                <a:lnTo>
                  <a:pt x="2266" y="2605"/>
                </a:lnTo>
                <a:lnTo>
                  <a:pt x="2293" y="2585"/>
                </a:lnTo>
                <a:lnTo>
                  <a:pt x="2321" y="2564"/>
                </a:lnTo>
                <a:lnTo>
                  <a:pt x="2347" y="2542"/>
                </a:lnTo>
                <a:lnTo>
                  <a:pt x="2374" y="2520"/>
                </a:lnTo>
                <a:lnTo>
                  <a:pt x="2400" y="2497"/>
                </a:lnTo>
                <a:lnTo>
                  <a:pt x="2425" y="2474"/>
                </a:lnTo>
                <a:lnTo>
                  <a:pt x="2450" y="2450"/>
                </a:lnTo>
                <a:lnTo>
                  <a:pt x="2474" y="2425"/>
                </a:lnTo>
                <a:lnTo>
                  <a:pt x="2497" y="2400"/>
                </a:lnTo>
                <a:lnTo>
                  <a:pt x="2520" y="2374"/>
                </a:lnTo>
                <a:lnTo>
                  <a:pt x="2542" y="2347"/>
                </a:lnTo>
                <a:lnTo>
                  <a:pt x="2564" y="2321"/>
                </a:lnTo>
                <a:lnTo>
                  <a:pt x="2585" y="2294"/>
                </a:lnTo>
                <a:lnTo>
                  <a:pt x="2605" y="2266"/>
                </a:lnTo>
                <a:lnTo>
                  <a:pt x="2625" y="2238"/>
                </a:lnTo>
                <a:lnTo>
                  <a:pt x="2643" y="2209"/>
                </a:lnTo>
                <a:lnTo>
                  <a:pt x="2662" y="2180"/>
                </a:lnTo>
                <a:lnTo>
                  <a:pt x="2679" y="2149"/>
                </a:lnTo>
                <a:lnTo>
                  <a:pt x="2696" y="2119"/>
                </a:lnTo>
                <a:lnTo>
                  <a:pt x="2712" y="2088"/>
                </a:lnTo>
                <a:lnTo>
                  <a:pt x="2728" y="2057"/>
                </a:lnTo>
                <a:lnTo>
                  <a:pt x="2743" y="2025"/>
                </a:lnTo>
                <a:lnTo>
                  <a:pt x="2757" y="1993"/>
                </a:lnTo>
                <a:lnTo>
                  <a:pt x="2769" y="1961"/>
                </a:lnTo>
                <a:lnTo>
                  <a:pt x="2783" y="1929"/>
                </a:lnTo>
                <a:lnTo>
                  <a:pt x="2794" y="1895"/>
                </a:lnTo>
                <a:lnTo>
                  <a:pt x="2805" y="1862"/>
                </a:lnTo>
                <a:lnTo>
                  <a:pt x="2816" y="1828"/>
                </a:lnTo>
                <a:lnTo>
                  <a:pt x="2824" y="1794"/>
                </a:lnTo>
                <a:lnTo>
                  <a:pt x="2833" y="1759"/>
                </a:lnTo>
                <a:lnTo>
                  <a:pt x="2840" y="1725"/>
                </a:lnTo>
                <a:lnTo>
                  <a:pt x="2847" y="1689"/>
                </a:lnTo>
                <a:lnTo>
                  <a:pt x="2853" y="1654"/>
                </a:lnTo>
                <a:lnTo>
                  <a:pt x="2858" y="1618"/>
                </a:lnTo>
                <a:lnTo>
                  <a:pt x="2862" y="1582"/>
                </a:lnTo>
                <a:lnTo>
                  <a:pt x="2866" y="1546"/>
                </a:lnTo>
                <a:lnTo>
                  <a:pt x="2868" y="1509"/>
                </a:lnTo>
                <a:lnTo>
                  <a:pt x="2869" y="1472"/>
                </a:lnTo>
                <a:lnTo>
                  <a:pt x="2869" y="1435"/>
                </a:lnTo>
                <a:lnTo>
                  <a:pt x="2869" y="1435"/>
                </a:lnTo>
                <a:lnTo>
                  <a:pt x="2869" y="1397"/>
                </a:lnTo>
                <a:lnTo>
                  <a:pt x="2868" y="1361"/>
                </a:lnTo>
                <a:lnTo>
                  <a:pt x="2866" y="1324"/>
                </a:lnTo>
                <a:lnTo>
                  <a:pt x="2862" y="1288"/>
                </a:lnTo>
                <a:lnTo>
                  <a:pt x="2858" y="1253"/>
                </a:lnTo>
                <a:lnTo>
                  <a:pt x="2853" y="1216"/>
                </a:lnTo>
                <a:lnTo>
                  <a:pt x="2847" y="1181"/>
                </a:lnTo>
                <a:lnTo>
                  <a:pt x="2840" y="1146"/>
                </a:lnTo>
                <a:lnTo>
                  <a:pt x="2833" y="1112"/>
                </a:lnTo>
                <a:lnTo>
                  <a:pt x="2824" y="1076"/>
                </a:lnTo>
                <a:lnTo>
                  <a:pt x="2816" y="1042"/>
                </a:lnTo>
                <a:lnTo>
                  <a:pt x="2805" y="1008"/>
                </a:lnTo>
                <a:lnTo>
                  <a:pt x="2794" y="975"/>
                </a:lnTo>
                <a:lnTo>
                  <a:pt x="2783" y="941"/>
                </a:lnTo>
                <a:lnTo>
                  <a:pt x="2769" y="908"/>
                </a:lnTo>
                <a:lnTo>
                  <a:pt x="2757" y="877"/>
                </a:lnTo>
                <a:lnTo>
                  <a:pt x="2743" y="844"/>
                </a:lnTo>
                <a:lnTo>
                  <a:pt x="2728" y="814"/>
                </a:lnTo>
                <a:lnTo>
                  <a:pt x="2712" y="782"/>
                </a:lnTo>
                <a:lnTo>
                  <a:pt x="2696" y="751"/>
                </a:lnTo>
                <a:lnTo>
                  <a:pt x="2679" y="721"/>
                </a:lnTo>
                <a:lnTo>
                  <a:pt x="2662" y="691"/>
                </a:lnTo>
                <a:lnTo>
                  <a:pt x="2643" y="661"/>
                </a:lnTo>
                <a:lnTo>
                  <a:pt x="2625" y="632"/>
                </a:lnTo>
                <a:lnTo>
                  <a:pt x="2605" y="604"/>
                </a:lnTo>
                <a:lnTo>
                  <a:pt x="2585" y="576"/>
                </a:lnTo>
                <a:lnTo>
                  <a:pt x="2564" y="550"/>
                </a:lnTo>
                <a:lnTo>
                  <a:pt x="2542" y="523"/>
                </a:lnTo>
                <a:lnTo>
                  <a:pt x="2520" y="496"/>
                </a:lnTo>
                <a:lnTo>
                  <a:pt x="2497" y="470"/>
                </a:lnTo>
                <a:lnTo>
                  <a:pt x="2474" y="445"/>
                </a:lnTo>
                <a:lnTo>
                  <a:pt x="2450" y="421"/>
                </a:lnTo>
                <a:lnTo>
                  <a:pt x="2425" y="396"/>
                </a:lnTo>
                <a:lnTo>
                  <a:pt x="2400" y="373"/>
                </a:lnTo>
                <a:lnTo>
                  <a:pt x="2374" y="350"/>
                </a:lnTo>
                <a:lnTo>
                  <a:pt x="2347" y="328"/>
                </a:lnTo>
                <a:lnTo>
                  <a:pt x="2321" y="306"/>
                </a:lnTo>
                <a:lnTo>
                  <a:pt x="2293" y="286"/>
                </a:lnTo>
                <a:lnTo>
                  <a:pt x="2266" y="265"/>
                </a:lnTo>
                <a:lnTo>
                  <a:pt x="2237" y="245"/>
                </a:lnTo>
                <a:lnTo>
                  <a:pt x="2207" y="226"/>
                </a:lnTo>
                <a:lnTo>
                  <a:pt x="2178" y="208"/>
                </a:lnTo>
                <a:lnTo>
                  <a:pt x="2149" y="191"/>
                </a:lnTo>
                <a:lnTo>
                  <a:pt x="2119" y="174"/>
                </a:lnTo>
                <a:lnTo>
                  <a:pt x="2088" y="157"/>
                </a:lnTo>
                <a:lnTo>
                  <a:pt x="2057" y="142"/>
                </a:lnTo>
                <a:lnTo>
                  <a:pt x="2025" y="126"/>
                </a:lnTo>
                <a:lnTo>
                  <a:pt x="1993" y="113"/>
                </a:lnTo>
                <a:lnTo>
                  <a:pt x="1961" y="99"/>
                </a:lnTo>
                <a:lnTo>
                  <a:pt x="1928" y="87"/>
                </a:lnTo>
                <a:lnTo>
                  <a:pt x="1895" y="75"/>
                </a:lnTo>
                <a:lnTo>
                  <a:pt x="1861" y="64"/>
                </a:lnTo>
                <a:lnTo>
                  <a:pt x="1828" y="54"/>
                </a:lnTo>
                <a:lnTo>
                  <a:pt x="1793" y="45"/>
                </a:lnTo>
                <a:lnTo>
                  <a:pt x="1759" y="36"/>
                </a:lnTo>
                <a:lnTo>
                  <a:pt x="1723" y="29"/>
                </a:lnTo>
                <a:lnTo>
                  <a:pt x="1688" y="23"/>
                </a:lnTo>
                <a:lnTo>
                  <a:pt x="1653" y="17"/>
                </a:lnTo>
                <a:lnTo>
                  <a:pt x="1617" y="12"/>
                </a:lnTo>
                <a:lnTo>
                  <a:pt x="1581" y="7"/>
                </a:lnTo>
                <a:lnTo>
                  <a:pt x="1544" y="5"/>
                </a:lnTo>
                <a:lnTo>
                  <a:pt x="1508" y="2"/>
                </a:lnTo>
                <a:lnTo>
                  <a:pt x="1472" y="1"/>
                </a:lnTo>
                <a:lnTo>
                  <a:pt x="1435" y="0"/>
                </a:lnTo>
                <a:lnTo>
                  <a:pt x="1435" y="0"/>
                </a:lnTo>
                <a:close/>
                <a:moveTo>
                  <a:pt x="1169" y="1935"/>
                </a:moveTo>
                <a:lnTo>
                  <a:pt x="1169" y="1935"/>
                </a:lnTo>
                <a:lnTo>
                  <a:pt x="1169" y="1935"/>
                </a:lnTo>
                <a:lnTo>
                  <a:pt x="1156" y="1946"/>
                </a:lnTo>
                <a:lnTo>
                  <a:pt x="1143" y="1956"/>
                </a:lnTo>
                <a:lnTo>
                  <a:pt x="1128" y="1965"/>
                </a:lnTo>
                <a:lnTo>
                  <a:pt x="1114" y="1972"/>
                </a:lnTo>
                <a:lnTo>
                  <a:pt x="1098" y="1978"/>
                </a:lnTo>
                <a:lnTo>
                  <a:pt x="1081" y="1982"/>
                </a:lnTo>
                <a:lnTo>
                  <a:pt x="1064" y="1985"/>
                </a:lnTo>
                <a:lnTo>
                  <a:pt x="1047" y="1986"/>
                </a:lnTo>
                <a:lnTo>
                  <a:pt x="1047" y="1986"/>
                </a:lnTo>
                <a:lnTo>
                  <a:pt x="1029" y="1985"/>
                </a:lnTo>
                <a:lnTo>
                  <a:pt x="1012" y="1982"/>
                </a:lnTo>
                <a:lnTo>
                  <a:pt x="995" y="1978"/>
                </a:lnTo>
                <a:lnTo>
                  <a:pt x="980" y="1972"/>
                </a:lnTo>
                <a:lnTo>
                  <a:pt x="964" y="1965"/>
                </a:lnTo>
                <a:lnTo>
                  <a:pt x="950" y="1956"/>
                </a:lnTo>
                <a:lnTo>
                  <a:pt x="937" y="1946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24" y="1935"/>
                </a:lnTo>
                <a:lnTo>
                  <a:pt x="913" y="1923"/>
                </a:lnTo>
                <a:lnTo>
                  <a:pt x="903" y="1910"/>
                </a:lnTo>
                <a:lnTo>
                  <a:pt x="895" y="1896"/>
                </a:lnTo>
                <a:lnTo>
                  <a:pt x="888" y="1880"/>
                </a:lnTo>
                <a:lnTo>
                  <a:pt x="882" y="1864"/>
                </a:lnTo>
                <a:lnTo>
                  <a:pt x="878" y="1849"/>
                </a:lnTo>
                <a:lnTo>
                  <a:pt x="875" y="1832"/>
                </a:lnTo>
                <a:lnTo>
                  <a:pt x="874" y="1813"/>
                </a:lnTo>
                <a:lnTo>
                  <a:pt x="874" y="1813"/>
                </a:lnTo>
                <a:lnTo>
                  <a:pt x="875" y="1796"/>
                </a:lnTo>
                <a:lnTo>
                  <a:pt x="878" y="1779"/>
                </a:lnTo>
                <a:lnTo>
                  <a:pt x="882" y="1764"/>
                </a:lnTo>
                <a:lnTo>
                  <a:pt x="888" y="1748"/>
                </a:lnTo>
                <a:lnTo>
                  <a:pt x="895" y="1732"/>
                </a:lnTo>
                <a:lnTo>
                  <a:pt x="903" y="1719"/>
                </a:lnTo>
                <a:lnTo>
                  <a:pt x="913" y="1705"/>
                </a:lnTo>
                <a:lnTo>
                  <a:pt x="924" y="1693"/>
                </a:lnTo>
                <a:lnTo>
                  <a:pt x="924" y="1693"/>
                </a:lnTo>
                <a:lnTo>
                  <a:pt x="924" y="1693"/>
                </a:lnTo>
                <a:lnTo>
                  <a:pt x="937" y="1682"/>
                </a:lnTo>
                <a:lnTo>
                  <a:pt x="950" y="1671"/>
                </a:lnTo>
                <a:lnTo>
                  <a:pt x="964" y="1663"/>
                </a:lnTo>
                <a:lnTo>
                  <a:pt x="980" y="1655"/>
                </a:lnTo>
                <a:lnTo>
                  <a:pt x="995" y="1650"/>
                </a:lnTo>
                <a:lnTo>
                  <a:pt x="1012" y="1646"/>
                </a:lnTo>
                <a:lnTo>
                  <a:pt x="1029" y="1643"/>
                </a:lnTo>
                <a:lnTo>
                  <a:pt x="1047" y="1642"/>
                </a:lnTo>
                <a:lnTo>
                  <a:pt x="1047" y="1642"/>
                </a:lnTo>
                <a:lnTo>
                  <a:pt x="1064" y="1643"/>
                </a:lnTo>
                <a:lnTo>
                  <a:pt x="1081" y="1646"/>
                </a:lnTo>
                <a:lnTo>
                  <a:pt x="1098" y="1650"/>
                </a:lnTo>
                <a:lnTo>
                  <a:pt x="1114" y="1655"/>
                </a:lnTo>
                <a:lnTo>
                  <a:pt x="1128" y="1663"/>
                </a:lnTo>
                <a:lnTo>
                  <a:pt x="1143" y="1671"/>
                </a:lnTo>
                <a:lnTo>
                  <a:pt x="1156" y="1682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69" y="1693"/>
                </a:lnTo>
                <a:lnTo>
                  <a:pt x="1180" y="1705"/>
                </a:lnTo>
                <a:lnTo>
                  <a:pt x="1189" y="1719"/>
                </a:lnTo>
                <a:lnTo>
                  <a:pt x="1198" y="1732"/>
                </a:lnTo>
                <a:lnTo>
                  <a:pt x="1205" y="1748"/>
                </a:lnTo>
                <a:lnTo>
                  <a:pt x="1211" y="1764"/>
                </a:lnTo>
                <a:lnTo>
                  <a:pt x="1215" y="1779"/>
                </a:lnTo>
                <a:lnTo>
                  <a:pt x="1218" y="1796"/>
                </a:lnTo>
                <a:lnTo>
                  <a:pt x="1218" y="1813"/>
                </a:lnTo>
                <a:lnTo>
                  <a:pt x="1218" y="1813"/>
                </a:lnTo>
                <a:lnTo>
                  <a:pt x="1218" y="1832"/>
                </a:lnTo>
                <a:lnTo>
                  <a:pt x="1215" y="1849"/>
                </a:lnTo>
                <a:lnTo>
                  <a:pt x="1211" y="1864"/>
                </a:lnTo>
                <a:lnTo>
                  <a:pt x="1205" y="1880"/>
                </a:lnTo>
                <a:lnTo>
                  <a:pt x="1198" y="1896"/>
                </a:lnTo>
                <a:lnTo>
                  <a:pt x="1189" y="1910"/>
                </a:lnTo>
                <a:lnTo>
                  <a:pt x="1180" y="1923"/>
                </a:lnTo>
                <a:lnTo>
                  <a:pt x="1169" y="1935"/>
                </a:lnTo>
                <a:lnTo>
                  <a:pt x="1169" y="1935"/>
                </a:lnTo>
                <a:close/>
                <a:moveTo>
                  <a:pt x="1481" y="1987"/>
                </a:moveTo>
                <a:lnTo>
                  <a:pt x="1481" y="1986"/>
                </a:lnTo>
                <a:lnTo>
                  <a:pt x="1481" y="1986"/>
                </a:lnTo>
                <a:lnTo>
                  <a:pt x="1481" y="1986"/>
                </a:lnTo>
                <a:lnTo>
                  <a:pt x="1481" y="1957"/>
                </a:lnTo>
                <a:lnTo>
                  <a:pt x="1479" y="1927"/>
                </a:lnTo>
                <a:lnTo>
                  <a:pt x="1475" y="1896"/>
                </a:lnTo>
                <a:lnTo>
                  <a:pt x="1470" y="1867"/>
                </a:lnTo>
                <a:lnTo>
                  <a:pt x="1463" y="1838"/>
                </a:lnTo>
                <a:lnTo>
                  <a:pt x="1456" y="1810"/>
                </a:lnTo>
                <a:lnTo>
                  <a:pt x="1446" y="1782"/>
                </a:lnTo>
                <a:lnTo>
                  <a:pt x="1435" y="1754"/>
                </a:lnTo>
                <a:lnTo>
                  <a:pt x="1423" y="1727"/>
                </a:lnTo>
                <a:lnTo>
                  <a:pt x="1411" y="1700"/>
                </a:lnTo>
                <a:lnTo>
                  <a:pt x="1396" y="1675"/>
                </a:lnTo>
                <a:lnTo>
                  <a:pt x="1379" y="1649"/>
                </a:lnTo>
                <a:lnTo>
                  <a:pt x="1362" y="1625"/>
                </a:lnTo>
                <a:lnTo>
                  <a:pt x="1344" y="1602"/>
                </a:lnTo>
                <a:lnTo>
                  <a:pt x="1324" y="1579"/>
                </a:lnTo>
                <a:lnTo>
                  <a:pt x="1304" y="1557"/>
                </a:lnTo>
                <a:lnTo>
                  <a:pt x="1304" y="1557"/>
                </a:lnTo>
                <a:lnTo>
                  <a:pt x="1282" y="1536"/>
                </a:lnTo>
                <a:lnTo>
                  <a:pt x="1259" y="1517"/>
                </a:lnTo>
                <a:lnTo>
                  <a:pt x="1236" y="1498"/>
                </a:lnTo>
                <a:lnTo>
                  <a:pt x="1211" y="1480"/>
                </a:lnTo>
                <a:lnTo>
                  <a:pt x="1186" y="1464"/>
                </a:lnTo>
                <a:lnTo>
                  <a:pt x="1160" y="1450"/>
                </a:lnTo>
                <a:lnTo>
                  <a:pt x="1133" y="1436"/>
                </a:lnTo>
                <a:lnTo>
                  <a:pt x="1107" y="1424"/>
                </a:lnTo>
                <a:lnTo>
                  <a:pt x="1079" y="1414"/>
                </a:lnTo>
                <a:lnTo>
                  <a:pt x="1051" y="1405"/>
                </a:lnTo>
                <a:lnTo>
                  <a:pt x="1023" y="1397"/>
                </a:lnTo>
                <a:lnTo>
                  <a:pt x="993" y="1390"/>
                </a:lnTo>
                <a:lnTo>
                  <a:pt x="964" y="1385"/>
                </a:lnTo>
                <a:lnTo>
                  <a:pt x="935" y="1382"/>
                </a:lnTo>
                <a:lnTo>
                  <a:pt x="905" y="1379"/>
                </a:lnTo>
                <a:lnTo>
                  <a:pt x="874" y="1378"/>
                </a:lnTo>
                <a:lnTo>
                  <a:pt x="874" y="1131"/>
                </a:lnTo>
                <a:lnTo>
                  <a:pt x="874" y="1131"/>
                </a:lnTo>
                <a:lnTo>
                  <a:pt x="918" y="1132"/>
                </a:lnTo>
                <a:lnTo>
                  <a:pt x="962" y="1135"/>
                </a:lnTo>
                <a:lnTo>
                  <a:pt x="1004" y="1141"/>
                </a:lnTo>
                <a:lnTo>
                  <a:pt x="1047" y="1148"/>
                </a:lnTo>
                <a:lnTo>
                  <a:pt x="1088" y="1158"/>
                </a:lnTo>
                <a:lnTo>
                  <a:pt x="1128" y="1170"/>
                </a:lnTo>
                <a:lnTo>
                  <a:pt x="1169" y="1183"/>
                </a:lnTo>
                <a:lnTo>
                  <a:pt x="1208" y="1198"/>
                </a:lnTo>
                <a:lnTo>
                  <a:pt x="1245" y="1215"/>
                </a:lnTo>
                <a:lnTo>
                  <a:pt x="1282" y="1234"/>
                </a:lnTo>
                <a:lnTo>
                  <a:pt x="1318" y="1255"/>
                </a:lnTo>
                <a:lnTo>
                  <a:pt x="1352" y="1277"/>
                </a:lnTo>
                <a:lnTo>
                  <a:pt x="1386" y="1301"/>
                </a:lnTo>
                <a:lnTo>
                  <a:pt x="1418" y="1327"/>
                </a:lnTo>
                <a:lnTo>
                  <a:pt x="1450" y="1354"/>
                </a:lnTo>
                <a:lnTo>
                  <a:pt x="1479" y="1382"/>
                </a:lnTo>
                <a:lnTo>
                  <a:pt x="1479" y="1382"/>
                </a:lnTo>
                <a:lnTo>
                  <a:pt x="1508" y="1412"/>
                </a:lnTo>
                <a:lnTo>
                  <a:pt x="1535" y="1442"/>
                </a:lnTo>
                <a:lnTo>
                  <a:pt x="1560" y="1475"/>
                </a:lnTo>
                <a:lnTo>
                  <a:pt x="1583" y="1509"/>
                </a:lnTo>
                <a:lnTo>
                  <a:pt x="1607" y="1543"/>
                </a:lnTo>
                <a:lnTo>
                  <a:pt x="1627" y="1580"/>
                </a:lnTo>
                <a:lnTo>
                  <a:pt x="1645" y="1616"/>
                </a:lnTo>
                <a:lnTo>
                  <a:pt x="1662" y="1654"/>
                </a:lnTo>
                <a:lnTo>
                  <a:pt x="1678" y="1693"/>
                </a:lnTo>
                <a:lnTo>
                  <a:pt x="1692" y="1733"/>
                </a:lnTo>
                <a:lnTo>
                  <a:pt x="1704" y="1773"/>
                </a:lnTo>
                <a:lnTo>
                  <a:pt x="1714" y="1815"/>
                </a:lnTo>
                <a:lnTo>
                  <a:pt x="1721" y="1857"/>
                </a:lnTo>
                <a:lnTo>
                  <a:pt x="1726" y="1900"/>
                </a:lnTo>
                <a:lnTo>
                  <a:pt x="1729" y="1944"/>
                </a:lnTo>
                <a:lnTo>
                  <a:pt x="1731" y="1987"/>
                </a:lnTo>
                <a:lnTo>
                  <a:pt x="1481" y="1987"/>
                </a:lnTo>
                <a:close/>
                <a:moveTo>
                  <a:pt x="1924" y="1987"/>
                </a:moveTo>
                <a:lnTo>
                  <a:pt x="1924" y="1987"/>
                </a:lnTo>
                <a:lnTo>
                  <a:pt x="1922" y="1934"/>
                </a:lnTo>
                <a:lnTo>
                  <a:pt x="1918" y="1880"/>
                </a:lnTo>
                <a:lnTo>
                  <a:pt x="1912" y="1828"/>
                </a:lnTo>
                <a:lnTo>
                  <a:pt x="1902" y="1776"/>
                </a:lnTo>
                <a:lnTo>
                  <a:pt x="1890" y="1725"/>
                </a:lnTo>
                <a:lnTo>
                  <a:pt x="1877" y="1676"/>
                </a:lnTo>
                <a:lnTo>
                  <a:pt x="1860" y="1626"/>
                </a:lnTo>
                <a:lnTo>
                  <a:pt x="1841" y="1579"/>
                </a:lnTo>
                <a:lnTo>
                  <a:pt x="1819" y="1532"/>
                </a:lnTo>
                <a:lnTo>
                  <a:pt x="1796" y="1487"/>
                </a:lnTo>
                <a:lnTo>
                  <a:pt x="1771" y="1444"/>
                </a:lnTo>
                <a:lnTo>
                  <a:pt x="1744" y="1401"/>
                </a:lnTo>
                <a:lnTo>
                  <a:pt x="1715" y="1360"/>
                </a:lnTo>
                <a:lnTo>
                  <a:pt x="1683" y="1320"/>
                </a:lnTo>
                <a:lnTo>
                  <a:pt x="1650" y="1282"/>
                </a:lnTo>
                <a:lnTo>
                  <a:pt x="1616" y="1245"/>
                </a:lnTo>
                <a:lnTo>
                  <a:pt x="1580" y="1210"/>
                </a:lnTo>
                <a:lnTo>
                  <a:pt x="1541" y="1177"/>
                </a:lnTo>
                <a:lnTo>
                  <a:pt x="1502" y="1147"/>
                </a:lnTo>
                <a:lnTo>
                  <a:pt x="1461" y="1116"/>
                </a:lnTo>
                <a:lnTo>
                  <a:pt x="1418" y="1090"/>
                </a:lnTo>
                <a:lnTo>
                  <a:pt x="1374" y="1064"/>
                </a:lnTo>
                <a:lnTo>
                  <a:pt x="1329" y="1041"/>
                </a:lnTo>
                <a:lnTo>
                  <a:pt x="1283" y="1020"/>
                </a:lnTo>
                <a:lnTo>
                  <a:pt x="1234" y="1001"/>
                </a:lnTo>
                <a:lnTo>
                  <a:pt x="1186" y="985"/>
                </a:lnTo>
                <a:lnTo>
                  <a:pt x="1137" y="970"/>
                </a:lnTo>
                <a:lnTo>
                  <a:pt x="1086" y="958"/>
                </a:lnTo>
                <a:lnTo>
                  <a:pt x="1035" y="950"/>
                </a:lnTo>
                <a:lnTo>
                  <a:pt x="981" y="942"/>
                </a:lnTo>
                <a:lnTo>
                  <a:pt x="929" y="939"/>
                </a:lnTo>
                <a:lnTo>
                  <a:pt x="874" y="938"/>
                </a:lnTo>
                <a:lnTo>
                  <a:pt x="874" y="689"/>
                </a:lnTo>
                <a:lnTo>
                  <a:pt x="874" y="689"/>
                </a:lnTo>
                <a:lnTo>
                  <a:pt x="908" y="689"/>
                </a:lnTo>
                <a:lnTo>
                  <a:pt x="941" y="691"/>
                </a:lnTo>
                <a:lnTo>
                  <a:pt x="974" y="693"/>
                </a:lnTo>
                <a:lnTo>
                  <a:pt x="1007" y="697"/>
                </a:lnTo>
                <a:lnTo>
                  <a:pt x="1040" y="700"/>
                </a:lnTo>
                <a:lnTo>
                  <a:pt x="1073" y="704"/>
                </a:lnTo>
                <a:lnTo>
                  <a:pt x="1104" y="710"/>
                </a:lnTo>
                <a:lnTo>
                  <a:pt x="1136" y="716"/>
                </a:lnTo>
                <a:lnTo>
                  <a:pt x="1167" y="722"/>
                </a:lnTo>
                <a:lnTo>
                  <a:pt x="1199" y="731"/>
                </a:lnTo>
                <a:lnTo>
                  <a:pt x="1229" y="739"/>
                </a:lnTo>
                <a:lnTo>
                  <a:pt x="1260" y="748"/>
                </a:lnTo>
                <a:lnTo>
                  <a:pt x="1290" y="758"/>
                </a:lnTo>
                <a:lnTo>
                  <a:pt x="1321" y="769"/>
                </a:lnTo>
                <a:lnTo>
                  <a:pt x="1350" y="779"/>
                </a:lnTo>
                <a:lnTo>
                  <a:pt x="1379" y="792"/>
                </a:lnTo>
                <a:lnTo>
                  <a:pt x="1408" y="804"/>
                </a:lnTo>
                <a:lnTo>
                  <a:pt x="1436" y="817"/>
                </a:lnTo>
                <a:lnTo>
                  <a:pt x="1464" y="832"/>
                </a:lnTo>
                <a:lnTo>
                  <a:pt x="1492" y="846"/>
                </a:lnTo>
                <a:lnTo>
                  <a:pt x="1520" y="862"/>
                </a:lnTo>
                <a:lnTo>
                  <a:pt x="1547" y="878"/>
                </a:lnTo>
                <a:lnTo>
                  <a:pt x="1574" y="894"/>
                </a:lnTo>
                <a:lnTo>
                  <a:pt x="1599" y="912"/>
                </a:lnTo>
                <a:lnTo>
                  <a:pt x="1625" y="929"/>
                </a:lnTo>
                <a:lnTo>
                  <a:pt x="1650" y="947"/>
                </a:lnTo>
                <a:lnTo>
                  <a:pt x="1675" y="967"/>
                </a:lnTo>
                <a:lnTo>
                  <a:pt x="1699" y="986"/>
                </a:lnTo>
                <a:lnTo>
                  <a:pt x="1723" y="1007"/>
                </a:lnTo>
                <a:lnTo>
                  <a:pt x="1746" y="1028"/>
                </a:lnTo>
                <a:lnTo>
                  <a:pt x="1770" y="1048"/>
                </a:lnTo>
                <a:lnTo>
                  <a:pt x="1791" y="1070"/>
                </a:lnTo>
                <a:lnTo>
                  <a:pt x="1791" y="1070"/>
                </a:lnTo>
                <a:lnTo>
                  <a:pt x="1813" y="1092"/>
                </a:lnTo>
                <a:lnTo>
                  <a:pt x="1834" y="1115"/>
                </a:lnTo>
                <a:lnTo>
                  <a:pt x="1855" y="1138"/>
                </a:lnTo>
                <a:lnTo>
                  <a:pt x="1875" y="1163"/>
                </a:lnTo>
                <a:lnTo>
                  <a:pt x="1895" y="1187"/>
                </a:lnTo>
                <a:lnTo>
                  <a:pt x="1914" y="1211"/>
                </a:lnTo>
                <a:lnTo>
                  <a:pt x="1933" y="1237"/>
                </a:lnTo>
                <a:lnTo>
                  <a:pt x="1950" y="1262"/>
                </a:lnTo>
                <a:lnTo>
                  <a:pt x="1967" y="1288"/>
                </a:lnTo>
                <a:lnTo>
                  <a:pt x="1984" y="1315"/>
                </a:lnTo>
                <a:lnTo>
                  <a:pt x="1999" y="1341"/>
                </a:lnTo>
                <a:lnTo>
                  <a:pt x="2015" y="1369"/>
                </a:lnTo>
                <a:lnTo>
                  <a:pt x="2030" y="1397"/>
                </a:lnTo>
                <a:lnTo>
                  <a:pt x="2043" y="1425"/>
                </a:lnTo>
                <a:lnTo>
                  <a:pt x="2057" y="1453"/>
                </a:lnTo>
                <a:lnTo>
                  <a:pt x="2070" y="1483"/>
                </a:lnTo>
                <a:lnTo>
                  <a:pt x="2082" y="1512"/>
                </a:lnTo>
                <a:lnTo>
                  <a:pt x="2093" y="1542"/>
                </a:lnTo>
                <a:lnTo>
                  <a:pt x="2104" y="1571"/>
                </a:lnTo>
                <a:lnTo>
                  <a:pt x="2114" y="1602"/>
                </a:lnTo>
                <a:lnTo>
                  <a:pt x="2122" y="1632"/>
                </a:lnTo>
                <a:lnTo>
                  <a:pt x="2131" y="1664"/>
                </a:lnTo>
                <a:lnTo>
                  <a:pt x="2138" y="1694"/>
                </a:lnTo>
                <a:lnTo>
                  <a:pt x="2145" y="1726"/>
                </a:lnTo>
                <a:lnTo>
                  <a:pt x="2152" y="1757"/>
                </a:lnTo>
                <a:lnTo>
                  <a:pt x="2156" y="1790"/>
                </a:lnTo>
                <a:lnTo>
                  <a:pt x="2161" y="1822"/>
                </a:lnTo>
                <a:lnTo>
                  <a:pt x="2165" y="1855"/>
                </a:lnTo>
                <a:lnTo>
                  <a:pt x="2169" y="1888"/>
                </a:lnTo>
                <a:lnTo>
                  <a:pt x="2170" y="1920"/>
                </a:lnTo>
                <a:lnTo>
                  <a:pt x="2171" y="1953"/>
                </a:lnTo>
                <a:lnTo>
                  <a:pt x="2172" y="1987"/>
                </a:lnTo>
                <a:lnTo>
                  <a:pt x="1924" y="1987"/>
                </a:lnTo>
                <a:close/>
              </a:path>
            </a:pathLst>
          </a:custGeom>
          <a:solidFill>
            <a:srgbClr val="F39C12">
              <a:alpha val="75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8296844" y="1864748"/>
            <a:ext cx="2066356" cy="2066356"/>
            <a:chOff x="790412" y="4315283"/>
            <a:chExt cx="795300" cy="794055"/>
          </a:xfrm>
          <a:solidFill>
            <a:srgbClr val="C0392B">
              <a:alpha val="75000"/>
            </a:srgbClr>
          </a:solidFill>
        </p:grpSpPr>
        <p:sp>
          <p:nvSpPr>
            <p:cNvPr id="47" name="Freeform 53"/>
            <p:cNvSpPr>
              <a:spLocks/>
            </p:cNvSpPr>
            <p:nvPr/>
          </p:nvSpPr>
          <p:spPr bwMode="auto">
            <a:xfrm>
              <a:off x="1116530" y="4492747"/>
              <a:ext cx="135662" cy="177978"/>
            </a:xfrm>
            <a:custGeom>
              <a:avLst/>
              <a:gdLst>
                <a:gd name="T0" fmla="*/ 229 w 544"/>
                <a:gd name="T1" fmla="*/ 0 h 712"/>
                <a:gd name="T2" fmla="*/ 204 w 544"/>
                <a:gd name="T3" fmla="*/ 3 h 712"/>
                <a:gd name="T4" fmla="*/ 156 w 544"/>
                <a:gd name="T5" fmla="*/ 14 h 712"/>
                <a:gd name="T6" fmla="*/ 111 w 544"/>
                <a:gd name="T7" fmla="*/ 36 h 712"/>
                <a:gd name="T8" fmla="*/ 71 w 544"/>
                <a:gd name="T9" fmla="*/ 65 h 712"/>
                <a:gd name="T10" fmla="*/ 55 w 544"/>
                <a:gd name="T11" fmla="*/ 83 h 712"/>
                <a:gd name="T12" fmla="*/ 46 w 544"/>
                <a:gd name="T13" fmla="*/ 93 h 712"/>
                <a:gd name="T14" fmla="*/ 28 w 544"/>
                <a:gd name="T15" fmla="*/ 124 h 712"/>
                <a:gd name="T16" fmla="*/ 11 w 544"/>
                <a:gd name="T17" fmla="*/ 171 h 712"/>
                <a:gd name="T18" fmla="*/ 3 w 544"/>
                <a:gd name="T19" fmla="*/ 219 h 712"/>
                <a:gd name="T20" fmla="*/ 0 w 544"/>
                <a:gd name="T21" fmla="*/ 268 h 712"/>
                <a:gd name="T22" fmla="*/ 1 w 544"/>
                <a:gd name="T23" fmla="*/ 300 h 712"/>
                <a:gd name="T24" fmla="*/ 10 w 544"/>
                <a:gd name="T25" fmla="*/ 370 h 712"/>
                <a:gd name="T26" fmla="*/ 29 w 544"/>
                <a:gd name="T27" fmla="*/ 444 h 712"/>
                <a:gd name="T28" fmla="*/ 57 w 544"/>
                <a:gd name="T29" fmla="*/ 517 h 712"/>
                <a:gd name="T30" fmla="*/ 76 w 544"/>
                <a:gd name="T31" fmla="*/ 553 h 712"/>
                <a:gd name="T32" fmla="*/ 95 w 544"/>
                <a:gd name="T33" fmla="*/ 584 h 712"/>
                <a:gd name="T34" fmla="*/ 118 w 544"/>
                <a:gd name="T35" fmla="*/ 615 h 712"/>
                <a:gd name="T36" fmla="*/ 144 w 544"/>
                <a:gd name="T37" fmla="*/ 643 h 712"/>
                <a:gd name="T38" fmla="*/ 173 w 544"/>
                <a:gd name="T39" fmla="*/ 666 h 712"/>
                <a:gd name="T40" fmla="*/ 203 w 544"/>
                <a:gd name="T41" fmla="*/ 685 h 712"/>
                <a:gd name="T42" fmla="*/ 236 w 544"/>
                <a:gd name="T43" fmla="*/ 699 h 712"/>
                <a:gd name="T44" fmla="*/ 273 w 544"/>
                <a:gd name="T45" fmla="*/ 708 h 712"/>
                <a:gd name="T46" fmla="*/ 312 w 544"/>
                <a:gd name="T47" fmla="*/ 712 h 712"/>
                <a:gd name="T48" fmla="*/ 335 w 544"/>
                <a:gd name="T49" fmla="*/ 710 h 712"/>
                <a:gd name="T50" fmla="*/ 382 w 544"/>
                <a:gd name="T51" fmla="*/ 700 h 712"/>
                <a:gd name="T52" fmla="*/ 427 w 544"/>
                <a:gd name="T53" fmla="*/ 682 h 712"/>
                <a:gd name="T54" fmla="*/ 465 w 544"/>
                <a:gd name="T55" fmla="*/ 656 h 712"/>
                <a:gd name="T56" fmla="*/ 482 w 544"/>
                <a:gd name="T57" fmla="*/ 641 h 712"/>
                <a:gd name="T58" fmla="*/ 500 w 544"/>
                <a:gd name="T59" fmla="*/ 620 h 712"/>
                <a:gd name="T60" fmla="*/ 516 w 544"/>
                <a:gd name="T61" fmla="*/ 595 h 712"/>
                <a:gd name="T62" fmla="*/ 527 w 544"/>
                <a:gd name="T63" fmla="*/ 571 h 712"/>
                <a:gd name="T64" fmla="*/ 539 w 544"/>
                <a:gd name="T65" fmla="*/ 522 h 712"/>
                <a:gd name="T66" fmla="*/ 544 w 544"/>
                <a:gd name="T67" fmla="*/ 478 h 712"/>
                <a:gd name="T68" fmla="*/ 544 w 544"/>
                <a:gd name="T69" fmla="*/ 459 h 712"/>
                <a:gd name="T70" fmla="*/ 539 w 544"/>
                <a:gd name="T71" fmla="*/ 388 h 712"/>
                <a:gd name="T72" fmla="*/ 524 w 544"/>
                <a:gd name="T73" fmla="*/ 312 h 712"/>
                <a:gd name="T74" fmla="*/ 499 w 544"/>
                <a:gd name="T75" fmla="*/ 235 h 712"/>
                <a:gd name="T76" fmla="*/ 473 w 544"/>
                <a:gd name="T77" fmla="*/ 180 h 712"/>
                <a:gd name="T78" fmla="*/ 454 w 544"/>
                <a:gd name="T79" fmla="*/ 146 h 712"/>
                <a:gd name="T80" fmla="*/ 432 w 544"/>
                <a:gd name="T81" fmla="*/ 114 h 712"/>
                <a:gd name="T82" fmla="*/ 408 w 544"/>
                <a:gd name="T83" fmla="*/ 84 h 712"/>
                <a:gd name="T84" fmla="*/ 380 w 544"/>
                <a:gd name="T85" fmla="*/ 59 h 712"/>
                <a:gd name="T86" fmla="*/ 350 w 544"/>
                <a:gd name="T87" fmla="*/ 37 h 712"/>
                <a:gd name="T88" fmla="*/ 319 w 544"/>
                <a:gd name="T89" fmla="*/ 20 h 712"/>
                <a:gd name="T90" fmla="*/ 285 w 544"/>
                <a:gd name="T91" fmla="*/ 8 h 712"/>
                <a:gd name="T92" fmla="*/ 248 w 544"/>
                <a:gd name="T93" fmla="*/ 2 h 712"/>
                <a:gd name="T94" fmla="*/ 229 w 544"/>
                <a:gd name="T9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4" h="712">
                  <a:moveTo>
                    <a:pt x="229" y="0"/>
                  </a:moveTo>
                  <a:lnTo>
                    <a:pt x="229" y="0"/>
                  </a:lnTo>
                  <a:lnTo>
                    <a:pt x="217" y="2"/>
                  </a:lnTo>
                  <a:lnTo>
                    <a:pt x="204" y="3"/>
                  </a:lnTo>
                  <a:lnTo>
                    <a:pt x="180" y="6"/>
                  </a:lnTo>
                  <a:lnTo>
                    <a:pt x="156" y="14"/>
                  </a:lnTo>
                  <a:lnTo>
                    <a:pt x="133" y="24"/>
                  </a:lnTo>
                  <a:lnTo>
                    <a:pt x="111" y="36"/>
                  </a:lnTo>
                  <a:lnTo>
                    <a:pt x="90" y="49"/>
                  </a:lnTo>
                  <a:lnTo>
                    <a:pt x="71" y="65"/>
                  </a:lnTo>
                  <a:lnTo>
                    <a:pt x="62" y="73"/>
                  </a:lnTo>
                  <a:lnTo>
                    <a:pt x="55" y="83"/>
                  </a:lnTo>
                  <a:lnTo>
                    <a:pt x="55" y="83"/>
                  </a:lnTo>
                  <a:lnTo>
                    <a:pt x="46" y="93"/>
                  </a:lnTo>
                  <a:lnTo>
                    <a:pt x="40" y="104"/>
                  </a:lnTo>
                  <a:lnTo>
                    <a:pt x="28" y="124"/>
                  </a:lnTo>
                  <a:lnTo>
                    <a:pt x="18" y="148"/>
                  </a:lnTo>
                  <a:lnTo>
                    <a:pt x="11" y="171"/>
                  </a:lnTo>
                  <a:lnTo>
                    <a:pt x="6" y="195"/>
                  </a:lnTo>
                  <a:lnTo>
                    <a:pt x="3" y="219"/>
                  </a:lnTo>
                  <a:lnTo>
                    <a:pt x="0" y="244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1" y="300"/>
                  </a:lnTo>
                  <a:lnTo>
                    <a:pt x="4" y="335"/>
                  </a:lnTo>
                  <a:lnTo>
                    <a:pt x="10" y="370"/>
                  </a:lnTo>
                  <a:lnTo>
                    <a:pt x="18" y="408"/>
                  </a:lnTo>
                  <a:lnTo>
                    <a:pt x="29" y="444"/>
                  </a:lnTo>
                  <a:lnTo>
                    <a:pt x="41" y="481"/>
                  </a:lnTo>
                  <a:lnTo>
                    <a:pt x="57" y="517"/>
                  </a:lnTo>
                  <a:lnTo>
                    <a:pt x="66" y="534"/>
                  </a:lnTo>
                  <a:lnTo>
                    <a:pt x="76" y="553"/>
                  </a:lnTo>
                  <a:lnTo>
                    <a:pt x="85" y="568"/>
                  </a:lnTo>
                  <a:lnTo>
                    <a:pt x="95" y="584"/>
                  </a:lnTo>
                  <a:lnTo>
                    <a:pt x="107" y="600"/>
                  </a:lnTo>
                  <a:lnTo>
                    <a:pt x="118" y="615"/>
                  </a:lnTo>
                  <a:lnTo>
                    <a:pt x="131" y="629"/>
                  </a:lnTo>
                  <a:lnTo>
                    <a:pt x="144" y="643"/>
                  </a:lnTo>
                  <a:lnTo>
                    <a:pt x="158" y="655"/>
                  </a:lnTo>
                  <a:lnTo>
                    <a:pt x="173" y="666"/>
                  </a:lnTo>
                  <a:lnTo>
                    <a:pt x="187" y="676"/>
                  </a:lnTo>
                  <a:lnTo>
                    <a:pt x="203" y="685"/>
                  </a:lnTo>
                  <a:lnTo>
                    <a:pt x="219" y="693"/>
                  </a:lnTo>
                  <a:lnTo>
                    <a:pt x="236" y="699"/>
                  </a:lnTo>
                  <a:lnTo>
                    <a:pt x="254" y="705"/>
                  </a:lnTo>
                  <a:lnTo>
                    <a:pt x="273" y="708"/>
                  </a:lnTo>
                  <a:lnTo>
                    <a:pt x="292" y="711"/>
                  </a:lnTo>
                  <a:lnTo>
                    <a:pt x="312" y="712"/>
                  </a:lnTo>
                  <a:lnTo>
                    <a:pt x="312" y="712"/>
                  </a:lnTo>
                  <a:lnTo>
                    <a:pt x="335" y="710"/>
                  </a:lnTo>
                  <a:lnTo>
                    <a:pt x="359" y="706"/>
                  </a:lnTo>
                  <a:lnTo>
                    <a:pt x="382" y="700"/>
                  </a:lnTo>
                  <a:lnTo>
                    <a:pt x="405" y="691"/>
                  </a:lnTo>
                  <a:lnTo>
                    <a:pt x="427" y="682"/>
                  </a:lnTo>
                  <a:lnTo>
                    <a:pt x="447" y="669"/>
                  </a:lnTo>
                  <a:lnTo>
                    <a:pt x="465" y="656"/>
                  </a:lnTo>
                  <a:lnTo>
                    <a:pt x="482" y="641"/>
                  </a:lnTo>
                  <a:lnTo>
                    <a:pt x="482" y="641"/>
                  </a:lnTo>
                  <a:lnTo>
                    <a:pt x="492" y="631"/>
                  </a:lnTo>
                  <a:lnTo>
                    <a:pt x="500" y="620"/>
                  </a:lnTo>
                  <a:lnTo>
                    <a:pt x="509" y="607"/>
                  </a:lnTo>
                  <a:lnTo>
                    <a:pt x="516" y="595"/>
                  </a:lnTo>
                  <a:lnTo>
                    <a:pt x="521" y="583"/>
                  </a:lnTo>
                  <a:lnTo>
                    <a:pt x="527" y="571"/>
                  </a:lnTo>
                  <a:lnTo>
                    <a:pt x="534" y="545"/>
                  </a:lnTo>
                  <a:lnTo>
                    <a:pt x="539" y="522"/>
                  </a:lnTo>
                  <a:lnTo>
                    <a:pt x="543" y="499"/>
                  </a:lnTo>
                  <a:lnTo>
                    <a:pt x="544" y="478"/>
                  </a:lnTo>
                  <a:lnTo>
                    <a:pt x="544" y="459"/>
                  </a:lnTo>
                  <a:lnTo>
                    <a:pt x="544" y="459"/>
                  </a:lnTo>
                  <a:lnTo>
                    <a:pt x="543" y="425"/>
                  </a:lnTo>
                  <a:lnTo>
                    <a:pt x="539" y="388"/>
                  </a:lnTo>
                  <a:lnTo>
                    <a:pt x="533" y="351"/>
                  </a:lnTo>
                  <a:lnTo>
                    <a:pt x="524" y="312"/>
                  </a:lnTo>
                  <a:lnTo>
                    <a:pt x="512" y="274"/>
                  </a:lnTo>
                  <a:lnTo>
                    <a:pt x="499" y="235"/>
                  </a:lnTo>
                  <a:lnTo>
                    <a:pt x="483" y="199"/>
                  </a:lnTo>
                  <a:lnTo>
                    <a:pt x="473" y="180"/>
                  </a:lnTo>
                  <a:lnTo>
                    <a:pt x="465" y="163"/>
                  </a:lnTo>
                  <a:lnTo>
                    <a:pt x="454" y="146"/>
                  </a:lnTo>
                  <a:lnTo>
                    <a:pt x="443" y="129"/>
                  </a:lnTo>
                  <a:lnTo>
                    <a:pt x="432" y="114"/>
                  </a:lnTo>
                  <a:lnTo>
                    <a:pt x="420" y="99"/>
                  </a:lnTo>
                  <a:lnTo>
                    <a:pt x="408" y="84"/>
                  </a:lnTo>
                  <a:lnTo>
                    <a:pt x="394" y="71"/>
                  </a:lnTo>
                  <a:lnTo>
                    <a:pt x="380" y="59"/>
                  </a:lnTo>
                  <a:lnTo>
                    <a:pt x="366" y="47"/>
                  </a:lnTo>
                  <a:lnTo>
                    <a:pt x="350" y="37"/>
                  </a:lnTo>
                  <a:lnTo>
                    <a:pt x="335" y="27"/>
                  </a:lnTo>
                  <a:lnTo>
                    <a:pt x="319" y="20"/>
                  </a:lnTo>
                  <a:lnTo>
                    <a:pt x="302" y="13"/>
                  </a:lnTo>
                  <a:lnTo>
                    <a:pt x="285" y="8"/>
                  </a:lnTo>
                  <a:lnTo>
                    <a:pt x="267" y="4"/>
                  </a:lnTo>
                  <a:lnTo>
                    <a:pt x="248" y="2"/>
                  </a:lnTo>
                  <a:lnTo>
                    <a:pt x="229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54"/>
            <p:cNvSpPr>
              <a:spLocks/>
            </p:cNvSpPr>
            <p:nvPr/>
          </p:nvSpPr>
          <p:spPr bwMode="auto">
            <a:xfrm>
              <a:off x="1085415" y="4770292"/>
              <a:ext cx="200381" cy="149352"/>
            </a:xfrm>
            <a:custGeom>
              <a:avLst/>
              <a:gdLst>
                <a:gd name="T0" fmla="*/ 477 w 806"/>
                <a:gd name="T1" fmla="*/ 0 h 601"/>
                <a:gd name="T2" fmla="*/ 411 w 806"/>
                <a:gd name="T3" fmla="*/ 3 h 601"/>
                <a:gd name="T4" fmla="*/ 338 w 806"/>
                <a:gd name="T5" fmla="*/ 11 h 601"/>
                <a:gd name="T6" fmla="*/ 255 w 806"/>
                <a:gd name="T7" fmla="*/ 28 h 601"/>
                <a:gd name="T8" fmla="*/ 214 w 806"/>
                <a:gd name="T9" fmla="*/ 39 h 601"/>
                <a:gd name="T10" fmla="*/ 190 w 806"/>
                <a:gd name="T11" fmla="*/ 49 h 601"/>
                <a:gd name="T12" fmla="*/ 141 w 806"/>
                <a:gd name="T13" fmla="*/ 72 h 601"/>
                <a:gd name="T14" fmla="*/ 104 w 806"/>
                <a:gd name="T15" fmla="*/ 95 h 601"/>
                <a:gd name="T16" fmla="*/ 69 w 806"/>
                <a:gd name="T17" fmla="*/ 126 h 601"/>
                <a:gd name="T18" fmla="*/ 39 w 806"/>
                <a:gd name="T19" fmla="*/ 162 h 601"/>
                <a:gd name="T20" fmla="*/ 25 w 806"/>
                <a:gd name="T21" fmla="*/ 184 h 601"/>
                <a:gd name="T22" fmla="*/ 14 w 806"/>
                <a:gd name="T23" fmla="*/ 208 h 601"/>
                <a:gd name="T24" fmla="*/ 7 w 806"/>
                <a:gd name="T25" fmla="*/ 235 h 601"/>
                <a:gd name="T26" fmla="*/ 1 w 806"/>
                <a:gd name="T27" fmla="*/ 264 h 601"/>
                <a:gd name="T28" fmla="*/ 0 w 806"/>
                <a:gd name="T29" fmla="*/ 297 h 601"/>
                <a:gd name="T30" fmla="*/ 0 w 806"/>
                <a:gd name="T31" fmla="*/ 313 h 601"/>
                <a:gd name="T32" fmla="*/ 5 w 806"/>
                <a:gd name="T33" fmla="*/ 345 h 601"/>
                <a:gd name="T34" fmla="*/ 12 w 806"/>
                <a:gd name="T35" fmla="*/ 376 h 601"/>
                <a:gd name="T36" fmla="*/ 24 w 806"/>
                <a:gd name="T37" fmla="*/ 404 h 601"/>
                <a:gd name="T38" fmla="*/ 39 w 806"/>
                <a:gd name="T39" fmla="*/ 432 h 601"/>
                <a:gd name="T40" fmla="*/ 58 w 806"/>
                <a:gd name="T41" fmla="*/ 458 h 601"/>
                <a:gd name="T42" fmla="*/ 80 w 806"/>
                <a:gd name="T43" fmla="*/ 482 h 601"/>
                <a:gd name="T44" fmla="*/ 106 w 806"/>
                <a:gd name="T45" fmla="*/ 505 h 601"/>
                <a:gd name="T46" fmla="*/ 134 w 806"/>
                <a:gd name="T47" fmla="*/ 525 h 601"/>
                <a:gd name="T48" fmla="*/ 165 w 806"/>
                <a:gd name="T49" fmla="*/ 543 h 601"/>
                <a:gd name="T50" fmla="*/ 201 w 806"/>
                <a:gd name="T51" fmla="*/ 559 h 601"/>
                <a:gd name="T52" fmla="*/ 238 w 806"/>
                <a:gd name="T53" fmla="*/ 572 h 601"/>
                <a:gd name="T54" fmla="*/ 278 w 806"/>
                <a:gd name="T55" fmla="*/ 583 h 601"/>
                <a:gd name="T56" fmla="*/ 321 w 806"/>
                <a:gd name="T57" fmla="*/ 592 h 601"/>
                <a:gd name="T58" fmla="*/ 367 w 806"/>
                <a:gd name="T59" fmla="*/ 598 h 601"/>
                <a:gd name="T60" fmla="*/ 415 w 806"/>
                <a:gd name="T61" fmla="*/ 600 h 601"/>
                <a:gd name="T62" fmla="*/ 439 w 806"/>
                <a:gd name="T63" fmla="*/ 601 h 601"/>
                <a:gd name="T64" fmla="*/ 524 w 806"/>
                <a:gd name="T65" fmla="*/ 595 h 601"/>
                <a:gd name="T66" fmla="*/ 597 w 806"/>
                <a:gd name="T67" fmla="*/ 581 h 601"/>
                <a:gd name="T68" fmla="*/ 630 w 806"/>
                <a:gd name="T69" fmla="*/ 570 h 601"/>
                <a:gd name="T70" fmla="*/ 660 w 806"/>
                <a:gd name="T71" fmla="*/ 556 h 601"/>
                <a:gd name="T72" fmla="*/ 688 w 806"/>
                <a:gd name="T73" fmla="*/ 542 h 601"/>
                <a:gd name="T74" fmla="*/ 713 w 806"/>
                <a:gd name="T75" fmla="*/ 525 h 601"/>
                <a:gd name="T76" fmla="*/ 735 w 806"/>
                <a:gd name="T77" fmla="*/ 505 h 601"/>
                <a:gd name="T78" fmla="*/ 753 w 806"/>
                <a:gd name="T79" fmla="*/ 485 h 601"/>
                <a:gd name="T80" fmla="*/ 770 w 806"/>
                <a:gd name="T81" fmla="*/ 463 h 601"/>
                <a:gd name="T82" fmla="*/ 782 w 806"/>
                <a:gd name="T83" fmla="*/ 438 h 601"/>
                <a:gd name="T84" fmla="*/ 793 w 806"/>
                <a:gd name="T85" fmla="*/ 414 h 601"/>
                <a:gd name="T86" fmla="*/ 800 w 806"/>
                <a:gd name="T87" fmla="*/ 387 h 601"/>
                <a:gd name="T88" fmla="*/ 805 w 806"/>
                <a:gd name="T89" fmla="*/ 361 h 601"/>
                <a:gd name="T90" fmla="*/ 806 w 806"/>
                <a:gd name="T91" fmla="*/ 331 h 601"/>
                <a:gd name="T92" fmla="*/ 805 w 806"/>
                <a:gd name="T93" fmla="*/ 308 h 601"/>
                <a:gd name="T94" fmla="*/ 798 w 806"/>
                <a:gd name="T95" fmla="*/ 266 h 601"/>
                <a:gd name="T96" fmla="*/ 781 w 806"/>
                <a:gd name="T97" fmla="*/ 225 h 601"/>
                <a:gd name="T98" fmla="*/ 756 w 806"/>
                <a:gd name="T99" fmla="*/ 189 h 601"/>
                <a:gd name="T100" fmla="*/ 724 w 806"/>
                <a:gd name="T101" fmla="*/ 151 h 601"/>
                <a:gd name="T102" fmla="*/ 681 w 806"/>
                <a:gd name="T103" fmla="*/ 112 h 601"/>
                <a:gd name="T104" fmla="*/ 601 w 806"/>
                <a:gd name="T105" fmla="*/ 50 h 601"/>
                <a:gd name="T106" fmla="*/ 534 w 806"/>
                <a:gd name="T107" fmla="*/ 3 h 601"/>
                <a:gd name="T108" fmla="*/ 477 w 806"/>
                <a:gd name="T109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06" h="601">
                  <a:moveTo>
                    <a:pt x="477" y="0"/>
                  </a:moveTo>
                  <a:lnTo>
                    <a:pt x="477" y="0"/>
                  </a:lnTo>
                  <a:lnTo>
                    <a:pt x="441" y="2"/>
                  </a:lnTo>
                  <a:lnTo>
                    <a:pt x="411" y="3"/>
                  </a:lnTo>
                  <a:lnTo>
                    <a:pt x="377" y="7"/>
                  </a:lnTo>
                  <a:lnTo>
                    <a:pt x="338" y="11"/>
                  </a:lnTo>
                  <a:lnTo>
                    <a:pt x="297" y="19"/>
                  </a:lnTo>
                  <a:lnTo>
                    <a:pt x="255" y="28"/>
                  </a:lnTo>
                  <a:lnTo>
                    <a:pt x="235" y="33"/>
                  </a:lnTo>
                  <a:lnTo>
                    <a:pt x="214" y="39"/>
                  </a:lnTo>
                  <a:lnTo>
                    <a:pt x="214" y="39"/>
                  </a:lnTo>
                  <a:lnTo>
                    <a:pt x="190" y="49"/>
                  </a:lnTo>
                  <a:lnTo>
                    <a:pt x="158" y="64"/>
                  </a:lnTo>
                  <a:lnTo>
                    <a:pt x="141" y="72"/>
                  </a:lnTo>
                  <a:lnTo>
                    <a:pt x="123" y="83"/>
                  </a:lnTo>
                  <a:lnTo>
                    <a:pt x="104" y="95"/>
                  </a:lnTo>
                  <a:lnTo>
                    <a:pt x="86" y="110"/>
                  </a:lnTo>
                  <a:lnTo>
                    <a:pt x="69" y="126"/>
                  </a:lnTo>
                  <a:lnTo>
                    <a:pt x="53" y="143"/>
                  </a:lnTo>
                  <a:lnTo>
                    <a:pt x="39" y="162"/>
                  </a:lnTo>
                  <a:lnTo>
                    <a:pt x="31" y="173"/>
                  </a:lnTo>
                  <a:lnTo>
                    <a:pt x="25" y="184"/>
                  </a:lnTo>
                  <a:lnTo>
                    <a:pt x="20" y="196"/>
                  </a:lnTo>
                  <a:lnTo>
                    <a:pt x="14" y="208"/>
                  </a:lnTo>
                  <a:lnTo>
                    <a:pt x="11" y="222"/>
                  </a:lnTo>
                  <a:lnTo>
                    <a:pt x="7" y="235"/>
                  </a:lnTo>
                  <a:lnTo>
                    <a:pt x="3" y="250"/>
                  </a:lnTo>
                  <a:lnTo>
                    <a:pt x="1" y="264"/>
                  </a:lnTo>
                  <a:lnTo>
                    <a:pt x="0" y="280"/>
                  </a:lnTo>
                  <a:lnTo>
                    <a:pt x="0" y="297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2" y="329"/>
                  </a:lnTo>
                  <a:lnTo>
                    <a:pt x="5" y="345"/>
                  </a:lnTo>
                  <a:lnTo>
                    <a:pt x="8" y="361"/>
                  </a:lnTo>
                  <a:lnTo>
                    <a:pt x="12" y="376"/>
                  </a:lnTo>
                  <a:lnTo>
                    <a:pt x="18" y="391"/>
                  </a:lnTo>
                  <a:lnTo>
                    <a:pt x="24" y="404"/>
                  </a:lnTo>
                  <a:lnTo>
                    <a:pt x="31" y="419"/>
                  </a:lnTo>
                  <a:lnTo>
                    <a:pt x="39" y="432"/>
                  </a:lnTo>
                  <a:lnTo>
                    <a:pt x="48" y="446"/>
                  </a:lnTo>
                  <a:lnTo>
                    <a:pt x="58" y="458"/>
                  </a:lnTo>
                  <a:lnTo>
                    <a:pt x="68" y="471"/>
                  </a:lnTo>
                  <a:lnTo>
                    <a:pt x="80" y="482"/>
                  </a:lnTo>
                  <a:lnTo>
                    <a:pt x="92" y="494"/>
                  </a:lnTo>
                  <a:lnTo>
                    <a:pt x="106" y="505"/>
                  </a:lnTo>
                  <a:lnTo>
                    <a:pt x="119" y="515"/>
                  </a:lnTo>
                  <a:lnTo>
                    <a:pt x="134" y="525"/>
                  </a:lnTo>
                  <a:lnTo>
                    <a:pt x="149" y="534"/>
                  </a:lnTo>
                  <a:lnTo>
                    <a:pt x="165" y="543"/>
                  </a:lnTo>
                  <a:lnTo>
                    <a:pt x="182" y="551"/>
                  </a:lnTo>
                  <a:lnTo>
                    <a:pt x="201" y="559"/>
                  </a:lnTo>
                  <a:lnTo>
                    <a:pt x="219" y="566"/>
                  </a:lnTo>
                  <a:lnTo>
                    <a:pt x="238" y="572"/>
                  </a:lnTo>
                  <a:lnTo>
                    <a:pt x="258" y="578"/>
                  </a:lnTo>
                  <a:lnTo>
                    <a:pt x="278" y="583"/>
                  </a:lnTo>
                  <a:lnTo>
                    <a:pt x="299" y="588"/>
                  </a:lnTo>
                  <a:lnTo>
                    <a:pt x="321" y="592"/>
                  </a:lnTo>
                  <a:lnTo>
                    <a:pt x="344" y="595"/>
                  </a:lnTo>
                  <a:lnTo>
                    <a:pt x="367" y="598"/>
                  </a:lnTo>
                  <a:lnTo>
                    <a:pt x="390" y="599"/>
                  </a:lnTo>
                  <a:lnTo>
                    <a:pt x="415" y="600"/>
                  </a:lnTo>
                  <a:lnTo>
                    <a:pt x="439" y="601"/>
                  </a:lnTo>
                  <a:lnTo>
                    <a:pt x="439" y="601"/>
                  </a:lnTo>
                  <a:lnTo>
                    <a:pt x="483" y="599"/>
                  </a:lnTo>
                  <a:lnTo>
                    <a:pt x="524" y="595"/>
                  </a:lnTo>
                  <a:lnTo>
                    <a:pt x="562" y="589"/>
                  </a:lnTo>
                  <a:lnTo>
                    <a:pt x="597" y="581"/>
                  </a:lnTo>
                  <a:lnTo>
                    <a:pt x="614" y="576"/>
                  </a:lnTo>
                  <a:lnTo>
                    <a:pt x="630" y="570"/>
                  </a:lnTo>
                  <a:lnTo>
                    <a:pt x="646" y="564"/>
                  </a:lnTo>
                  <a:lnTo>
                    <a:pt x="660" y="556"/>
                  </a:lnTo>
                  <a:lnTo>
                    <a:pt x="675" y="549"/>
                  </a:lnTo>
                  <a:lnTo>
                    <a:pt x="688" y="542"/>
                  </a:lnTo>
                  <a:lnTo>
                    <a:pt x="700" y="533"/>
                  </a:lnTo>
                  <a:lnTo>
                    <a:pt x="713" y="525"/>
                  </a:lnTo>
                  <a:lnTo>
                    <a:pt x="724" y="515"/>
                  </a:lnTo>
                  <a:lnTo>
                    <a:pt x="735" y="505"/>
                  </a:lnTo>
                  <a:lnTo>
                    <a:pt x="744" y="496"/>
                  </a:lnTo>
                  <a:lnTo>
                    <a:pt x="753" y="485"/>
                  </a:lnTo>
                  <a:lnTo>
                    <a:pt x="761" y="474"/>
                  </a:lnTo>
                  <a:lnTo>
                    <a:pt x="770" y="463"/>
                  </a:lnTo>
                  <a:lnTo>
                    <a:pt x="776" y="451"/>
                  </a:lnTo>
                  <a:lnTo>
                    <a:pt x="782" y="438"/>
                  </a:lnTo>
                  <a:lnTo>
                    <a:pt x="788" y="426"/>
                  </a:lnTo>
                  <a:lnTo>
                    <a:pt x="793" y="414"/>
                  </a:lnTo>
                  <a:lnTo>
                    <a:pt x="797" y="401"/>
                  </a:lnTo>
                  <a:lnTo>
                    <a:pt x="800" y="387"/>
                  </a:lnTo>
                  <a:lnTo>
                    <a:pt x="803" y="374"/>
                  </a:lnTo>
                  <a:lnTo>
                    <a:pt x="805" y="361"/>
                  </a:lnTo>
                  <a:lnTo>
                    <a:pt x="806" y="346"/>
                  </a:lnTo>
                  <a:lnTo>
                    <a:pt x="806" y="331"/>
                  </a:lnTo>
                  <a:lnTo>
                    <a:pt x="806" y="331"/>
                  </a:lnTo>
                  <a:lnTo>
                    <a:pt x="805" y="308"/>
                  </a:lnTo>
                  <a:lnTo>
                    <a:pt x="803" y="286"/>
                  </a:lnTo>
                  <a:lnTo>
                    <a:pt x="798" y="266"/>
                  </a:lnTo>
                  <a:lnTo>
                    <a:pt x="791" y="245"/>
                  </a:lnTo>
                  <a:lnTo>
                    <a:pt x="781" y="225"/>
                  </a:lnTo>
                  <a:lnTo>
                    <a:pt x="770" y="207"/>
                  </a:lnTo>
                  <a:lnTo>
                    <a:pt x="756" y="189"/>
                  </a:lnTo>
                  <a:lnTo>
                    <a:pt x="742" y="170"/>
                  </a:lnTo>
                  <a:lnTo>
                    <a:pt x="724" y="151"/>
                  </a:lnTo>
                  <a:lnTo>
                    <a:pt x="704" y="132"/>
                  </a:lnTo>
                  <a:lnTo>
                    <a:pt x="681" y="112"/>
                  </a:lnTo>
                  <a:lnTo>
                    <a:pt x="657" y="93"/>
                  </a:lnTo>
                  <a:lnTo>
                    <a:pt x="601" y="50"/>
                  </a:lnTo>
                  <a:lnTo>
                    <a:pt x="534" y="3"/>
                  </a:lnTo>
                  <a:lnTo>
                    <a:pt x="534" y="3"/>
                  </a:lnTo>
                  <a:lnTo>
                    <a:pt x="507" y="0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55"/>
            <p:cNvSpPr>
              <a:spLocks noEditPoints="1"/>
            </p:cNvSpPr>
            <p:nvPr/>
          </p:nvSpPr>
          <p:spPr bwMode="auto">
            <a:xfrm>
              <a:off x="790412" y="4315283"/>
              <a:ext cx="795300" cy="794055"/>
            </a:xfrm>
            <a:custGeom>
              <a:avLst/>
              <a:gdLst>
                <a:gd name="T0" fmla="*/ 1314 w 3194"/>
                <a:gd name="T1" fmla="*/ 24 h 3192"/>
                <a:gd name="T2" fmla="*/ 976 w 3194"/>
                <a:gd name="T3" fmla="*/ 125 h 3192"/>
                <a:gd name="T4" fmla="*/ 673 w 3194"/>
                <a:gd name="T5" fmla="*/ 294 h 3192"/>
                <a:gd name="T6" fmla="*/ 415 w 3194"/>
                <a:gd name="T7" fmla="*/ 522 h 3192"/>
                <a:gd name="T8" fmla="*/ 212 w 3194"/>
                <a:gd name="T9" fmla="*/ 802 h 3192"/>
                <a:gd name="T10" fmla="*/ 72 w 3194"/>
                <a:gd name="T11" fmla="*/ 1122 h 3192"/>
                <a:gd name="T12" fmla="*/ 5 w 3194"/>
                <a:gd name="T13" fmla="*/ 1473 h 3192"/>
                <a:gd name="T14" fmla="*/ 14 w 3194"/>
                <a:gd name="T15" fmla="*/ 1799 h 3192"/>
                <a:gd name="T16" fmla="*/ 98 w 3194"/>
                <a:gd name="T17" fmla="*/ 2145 h 3192"/>
                <a:gd name="T18" fmla="*/ 252 w 3194"/>
                <a:gd name="T19" fmla="*/ 2456 h 3192"/>
                <a:gd name="T20" fmla="*/ 468 w 3194"/>
                <a:gd name="T21" fmla="*/ 2725 h 3192"/>
                <a:gd name="T22" fmla="*/ 736 w 3194"/>
                <a:gd name="T23" fmla="*/ 2940 h 3192"/>
                <a:gd name="T24" fmla="*/ 1048 w 3194"/>
                <a:gd name="T25" fmla="*/ 3095 h 3192"/>
                <a:gd name="T26" fmla="*/ 1393 w 3194"/>
                <a:gd name="T27" fmla="*/ 3179 h 3192"/>
                <a:gd name="T28" fmla="*/ 1719 w 3194"/>
                <a:gd name="T29" fmla="*/ 3187 h 3192"/>
                <a:gd name="T30" fmla="*/ 2072 w 3194"/>
                <a:gd name="T31" fmla="*/ 3120 h 3192"/>
                <a:gd name="T32" fmla="*/ 2391 w 3194"/>
                <a:gd name="T33" fmla="*/ 2980 h 3192"/>
                <a:gd name="T34" fmla="*/ 2671 w 3194"/>
                <a:gd name="T35" fmla="*/ 2777 h 3192"/>
                <a:gd name="T36" fmla="*/ 2898 w 3194"/>
                <a:gd name="T37" fmla="*/ 2519 h 3192"/>
                <a:gd name="T38" fmla="*/ 3067 w 3194"/>
                <a:gd name="T39" fmla="*/ 2218 h 3192"/>
                <a:gd name="T40" fmla="*/ 3168 w 3194"/>
                <a:gd name="T41" fmla="*/ 1878 h 3192"/>
                <a:gd name="T42" fmla="*/ 3192 w 3194"/>
                <a:gd name="T43" fmla="*/ 1555 h 3192"/>
                <a:gd name="T44" fmla="*/ 3143 w 3194"/>
                <a:gd name="T45" fmla="*/ 1197 h 3192"/>
                <a:gd name="T46" fmla="*/ 3019 w 3194"/>
                <a:gd name="T47" fmla="*/ 869 h 3192"/>
                <a:gd name="T48" fmla="*/ 2829 w 3194"/>
                <a:gd name="T49" fmla="*/ 580 h 3192"/>
                <a:gd name="T50" fmla="*/ 2582 w 3194"/>
                <a:gd name="T51" fmla="*/ 339 h 3192"/>
                <a:gd name="T52" fmla="*/ 2289 w 3194"/>
                <a:gd name="T53" fmla="*/ 157 h 3192"/>
                <a:gd name="T54" fmla="*/ 1958 w 3194"/>
                <a:gd name="T55" fmla="*/ 40 h 3192"/>
                <a:gd name="T56" fmla="*/ 1596 w 3194"/>
                <a:gd name="T57" fmla="*/ 0 h 3192"/>
                <a:gd name="T58" fmla="*/ 2044 w 3194"/>
                <a:gd name="T59" fmla="*/ 1243 h 3192"/>
                <a:gd name="T60" fmla="*/ 1873 w 3194"/>
                <a:gd name="T61" fmla="*/ 1426 h 3192"/>
                <a:gd name="T62" fmla="*/ 1803 w 3194"/>
                <a:gd name="T63" fmla="*/ 1538 h 3192"/>
                <a:gd name="T64" fmla="*/ 1835 w 3194"/>
                <a:gd name="T65" fmla="*/ 1626 h 3192"/>
                <a:gd name="T66" fmla="*/ 2089 w 3194"/>
                <a:gd name="T67" fmla="*/ 1850 h 3192"/>
                <a:gd name="T68" fmla="*/ 2167 w 3194"/>
                <a:gd name="T69" fmla="*/ 2074 h 3192"/>
                <a:gd name="T70" fmla="*/ 2126 w 3194"/>
                <a:gd name="T71" fmla="*/ 2247 h 3192"/>
                <a:gd name="T72" fmla="*/ 1978 w 3194"/>
                <a:gd name="T73" fmla="*/ 2415 h 3192"/>
                <a:gd name="T74" fmla="*/ 1730 w 3194"/>
                <a:gd name="T75" fmla="*/ 2523 h 3192"/>
                <a:gd name="T76" fmla="*/ 1446 w 3194"/>
                <a:gd name="T77" fmla="*/ 2544 h 3192"/>
                <a:gd name="T78" fmla="*/ 1204 w 3194"/>
                <a:gd name="T79" fmla="*/ 2491 h 3192"/>
                <a:gd name="T80" fmla="*/ 1048 w 3194"/>
                <a:gd name="T81" fmla="*/ 2383 h 3192"/>
                <a:gd name="T82" fmla="*/ 978 w 3194"/>
                <a:gd name="T83" fmla="*/ 2241 h 3192"/>
                <a:gd name="T84" fmla="*/ 989 w 3194"/>
                <a:gd name="T85" fmla="*/ 2096 h 3192"/>
                <a:gd name="T86" fmla="*/ 1116 w 3194"/>
                <a:gd name="T87" fmla="*/ 1920 h 3192"/>
                <a:gd name="T88" fmla="*/ 1356 w 3194"/>
                <a:gd name="T89" fmla="*/ 1809 h 3192"/>
                <a:gd name="T90" fmla="*/ 1617 w 3194"/>
                <a:gd name="T91" fmla="*/ 1736 h 3192"/>
                <a:gd name="T92" fmla="*/ 1568 w 3194"/>
                <a:gd name="T93" fmla="*/ 1601 h 3192"/>
                <a:gd name="T94" fmla="*/ 1553 w 3194"/>
                <a:gd name="T95" fmla="*/ 1507 h 3192"/>
                <a:gd name="T96" fmla="*/ 1376 w 3194"/>
                <a:gd name="T97" fmla="*/ 1489 h 3192"/>
                <a:gd name="T98" fmla="*/ 1221 w 3194"/>
                <a:gd name="T99" fmla="*/ 1399 h 3192"/>
                <a:gd name="T100" fmla="*/ 1127 w 3194"/>
                <a:gd name="T101" fmla="*/ 1260 h 3192"/>
                <a:gd name="T102" fmla="*/ 1099 w 3194"/>
                <a:gd name="T103" fmla="*/ 1117 h 3192"/>
                <a:gd name="T104" fmla="*/ 1149 w 3194"/>
                <a:gd name="T105" fmla="*/ 920 h 3192"/>
                <a:gd name="T106" fmla="*/ 1286 w 3194"/>
                <a:gd name="T107" fmla="*/ 761 h 3192"/>
                <a:gd name="T108" fmla="*/ 1543 w 3194"/>
                <a:gd name="T109" fmla="*/ 658 h 3192"/>
                <a:gd name="T110" fmla="*/ 1905 w 3194"/>
                <a:gd name="T111" fmla="*/ 735 h 3192"/>
                <a:gd name="T112" fmla="*/ 2053 w 3194"/>
                <a:gd name="T113" fmla="*/ 920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94" h="3192">
                  <a:moveTo>
                    <a:pt x="1596" y="0"/>
                  </a:moveTo>
                  <a:lnTo>
                    <a:pt x="1596" y="0"/>
                  </a:lnTo>
                  <a:lnTo>
                    <a:pt x="1555" y="0"/>
                  </a:lnTo>
                  <a:lnTo>
                    <a:pt x="1515" y="1"/>
                  </a:lnTo>
                  <a:lnTo>
                    <a:pt x="1474" y="4"/>
                  </a:lnTo>
                  <a:lnTo>
                    <a:pt x="1433" y="7"/>
                  </a:lnTo>
                  <a:lnTo>
                    <a:pt x="1393" y="12"/>
                  </a:lnTo>
                  <a:lnTo>
                    <a:pt x="1353" y="18"/>
                  </a:lnTo>
                  <a:lnTo>
                    <a:pt x="1314" y="24"/>
                  </a:lnTo>
                  <a:lnTo>
                    <a:pt x="1275" y="32"/>
                  </a:lnTo>
                  <a:lnTo>
                    <a:pt x="1236" y="40"/>
                  </a:lnTo>
                  <a:lnTo>
                    <a:pt x="1197" y="50"/>
                  </a:lnTo>
                  <a:lnTo>
                    <a:pt x="1160" y="60"/>
                  </a:lnTo>
                  <a:lnTo>
                    <a:pt x="1122" y="72"/>
                  </a:lnTo>
                  <a:lnTo>
                    <a:pt x="1084" y="83"/>
                  </a:lnTo>
                  <a:lnTo>
                    <a:pt x="1048" y="96"/>
                  </a:lnTo>
                  <a:lnTo>
                    <a:pt x="1011" y="111"/>
                  </a:lnTo>
                  <a:lnTo>
                    <a:pt x="976" y="125"/>
                  </a:lnTo>
                  <a:lnTo>
                    <a:pt x="940" y="140"/>
                  </a:lnTo>
                  <a:lnTo>
                    <a:pt x="904" y="157"/>
                  </a:lnTo>
                  <a:lnTo>
                    <a:pt x="870" y="174"/>
                  </a:lnTo>
                  <a:lnTo>
                    <a:pt x="836" y="192"/>
                  </a:lnTo>
                  <a:lnTo>
                    <a:pt x="802" y="210"/>
                  </a:lnTo>
                  <a:lnTo>
                    <a:pt x="769" y="231"/>
                  </a:lnTo>
                  <a:lnTo>
                    <a:pt x="736" y="251"/>
                  </a:lnTo>
                  <a:lnTo>
                    <a:pt x="705" y="272"/>
                  </a:lnTo>
                  <a:lnTo>
                    <a:pt x="673" y="294"/>
                  </a:lnTo>
                  <a:lnTo>
                    <a:pt x="642" y="316"/>
                  </a:lnTo>
                  <a:lnTo>
                    <a:pt x="611" y="339"/>
                  </a:lnTo>
                  <a:lnTo>
                    <a:pt x="582" y="364"/>
                  </a:lnTo>
                  <a:lnTo>
                    <a:pt x="553" y="389"/>
                  </a:lnTo>
                  <a:lnTo>
                    <a:pt x="524" y="414"/>
                  </a:lnTo>
                  <a:lnTo>
                    <a:pt x="496" y="440"/>
                  </a:lnTo>
                  <a:lnTo>
                    <a:pt x="468" y="467"/>
                  </a:lnTo>
                  <a:lnTo>
                    <a:pt x="441" y="494"/>
                  </a:lnTo>
                  <a:lnTo>
                    <a:pt x="415" y="522"/>
                  </a:lnTo>
                  <a:lnTo>
                    <a:pt x="390" y="551"/>
                  </a:lnTo>
                  <a:lnTo>
                    <a:pt x="365" y="580"/>
                  </a:lnTo>
                  <a:lnTo>
                    <a:pt x="341" y="611"/>
                  </a:lnTo>
                  <a:lnTo>
                    <a:pt x="318" y="641"/>
                  </a:lnTo>
                  <a:lnTo>
                    <a:pt x="295" y="671"/>
                  </a:lnTo>
                  <a:lnTo>
                    <a:pt x="273" y="703"/>
                  </a:lnTo>
                  <a:lnTo>
                    <a:pt x="252" y="735"/>
                  </a:lnTo>
                  <a:lnTo>
                    <a:pt x="232" y="768"/>
                  </a:lnTo>
                  <a:lnTo>
                    <a:pt x="212" y="802"/>
                  </a:lnTo>
                  <a:lnTo>
                    <a:pt x="193" y="834"/>
                  </a:lnTo>
                  <a:lnTo>
                    <a:pt x="176" y="869"/>
                  </a:lnTo>
                  <a:lnTo>
                    <a:pt x="157" y="904"/>
                  </a:lnTo>
                  <a:lnTo>
                    <a:pt x="142" y="939"/>
                  </a:lnTo>
                  <a:lnTo>
                    <a:pt x="126" y="974"/>
                  </a:lnTo>
                  <a:lnTo>
                    <a:pt x="111" y="1011"/>
                  </a:lnTo>
                  <a:lnTo>
                    <a:pt x="98" y="1047"/>
                  </a:lnTo>
                  <a:lnTo>
                    <a:pt x="84" y="1084"/>
                  </a:lnTo>
                  <a:lnTo>
                    <a:pt x="72" y="1122"/>
                  </a:lnTo>
                  <a:lnTo>
                    <a:pt x="61" y="1159"/>
                  </a:lnTo>
                  <a:lnTo>
                    <a:pt x="50" y="1197"/>
                  </a:lnTo>
                  <a:lnTo>
                    <a:pt x="42" y="1235"/>
                  </a:lnTo>
                  <a:lnTo>
                    <a:pt x="33" y="1274"/>
                  </a:lnTo>
                  <a:lnTo>
                    <a:pt x="26" y="1313"/>
                  </a:lnTo>
                  <a:lnTo>
                    <a:pt x="19" y="1353"/>
                  </a:lnTo>
                  <a:lnTo>
                    <a:pt x="14" y="1393"/>
                  </a:lnTo>
                  <a:lnTo>
                    <a:pt x="9" y="1433"/>
                  </a:lnTo>
                  <a:lnTo>
                    <a:pt x="5" y="1473"/>
                  </a:lnTo>
                  <a:lnTo>
                    <a:pt x="3" y="1513"/>
                  </a:lnTo>
                  <a:lnTo>
                    <a:pt x="2" y="1555"/>
                  </a:lnTo>
                  <a:lnTo>
                    <a:pt x="0" y="1596"/>
                  </a:lnTo>
                  <a:lnTo>
                    <a:pt x="0" y="1596"/>
                  </a:lnTo>
                  <a:lnTo>
                    <a:pt x="2" y="1637"/>
                  </a:lnTo>
                  <a:lnTo>
                    <a:pt x="3" y="1677"/>
                  </a:lnTo>
                  <a:lnTo>
                    <a:pt x="5" y="1719"/>
                  </a:lnTo>
                  <a:lnTo>
                    <a:pt x="9" y="1759"/>
                  </a:lnTo>
                  <a:lnTo>
                    <a:pt x="14" y="1799"/>
                  </a:lnTo>
                  <a:lnTo>
                    <a:pt x="19" y="1839"/>
                  </a:lnTo>
                  <a:lnTo>
                    <a:pt x="26" y="1878"/>
                  </a:lnTo>
                  <a:lnTo>
                    <a:pt x="33" y="1917"/>
                  </a:lnTo>
                  <a:lnTo>
                    <a:pt x="42" y="1956"/>
                  </a:lnTo>
                  <a:lnTo>
                    <a:pt x="50" y="1995"/>
                  </a:lnTo>
                  <a:lnTo>
                    <a:pt x="61" y="2033"/>
                  </a:lnTo>
                  <a:lnTo>
                    <a:pt x="72" y="2070"/>
                  </a:lnTo>
                  <a:lnTo>
                    <a:pt x="84" y="2108"/>
                  </a:lnTo>
                  <a:lnTo>
                    <a:pt x="98" y="2145"/>
                  </a:lnTo>
                  <a:lnTo>
                    <a:pt x="111" y="2181"/>
                  </a:lnTo>
                  <a:lnTo>
                    <a:pt x="126" y="2218"/>
                  </a:lnTo>
                  <a:lnTo>
                    <a:pt x="142" y="2253"/>
                  </a:lnTo>
                  <a:lnTo>
                    <a:pt x="157" y="2288"/>
                  </a:lnTo>
                  <a:lnTo>
                    <a:pt x="176" y="2322"/>
                  </a:lnTo>
                  <a:lnTo>
                    <a:pt x="193" y="2356"/>
                  </a:lnTo>
                  <a:lnTo>
                    <a:pt x="212" y="2390"/>
                  </a:lnTo>
                  <a:lnTo>
                    <a:pt x="232" y="2423"/>
                  </a:lnTo>
                  <a:lnTo>
                    <a:pt x="252" y="2456"/>
                  </a:lnTo>
                  <a:lnTo>
                    <a:pt x="273" y="2488"/>
                  </a:lnTo>
                  <a:lnTo>
                    <a:pt x="295" y="2519"/>
                  </a:lnTo>
                  <a:lnTo>
                    <a:pt x="318" y="2551"/>
                  </a:lnTo>
                  <a:lnTo>
                    <a:pt x="341" y="2581"/>
                  </a:lnTo>
                  <a:lnTo>
                    <a:pt x="365" y="2610"/>
                  </a:lnTo>
                  <a:lnTo>
                    <a:pt x="390" y="2641"/>
                  </a:lnTo>
                  <a:lnTo>
                    <a:pt x="415" y="2669"/>
                  </a:lnTo>
                  <a:lnTo>
                    <a:pt x="441" y="2697"/>
                  </a:lnTo>
                  <a:lnTo>
                    <a:pt x="468" y="2725"/>
                  </a:lnTo>
                  <a:lnTo>
                    <a:pt x="496" y="2752"/>
                  </a:lnTo>
                  <a:lnTo>
                    <a:pt x="524" y="2777"/>
                  </a:lnTo>
                  <a:lnTo>
                    <a:pt x="553" y="2803"/>
                  </a:lnTo>
                  <a:lnTo>
                    <a:pt x="582" y="2827"/>
                  </a:lnTo>
                  <a:lnTo>
                    <a:pt x="611" y="2851"/>
                  </a:lnTo>
                  <a:lnTo>
                    <a:pt x="642" y="2874"/>
                  </a:lnTo>
                  <a:lnTo>
                    <a:pt x="673" y="2898"/>
                  </a:lnTo>
                  <a:lnTo>
                    <a:pt x="705" y="2919"/>
                  </a:lnTo>
                  <a:lnTo>
                    <a:pt x="736" y="2940"/>
                  </a:lnTo>
                  <a:lnTo>
                    <a:pt x="769" y="2961"/>
                  </a:lnTo>
                  <a:lnTo>
                    <a:pt x="802" y="2980"/>
                  </a:lnTo>
                  <a:lnTo>
                    <a:pt x="836" y="3000"/>
                  </a:lnTo>
                  <a:lnTo>
                    <a:pt x="870" y="3017"/>
                  </a:lnTo>
                  <a:lnTo>
                    <a:pt x="904" y="3035"/>
                  </a:lnTo>
                  <a:lnTo>
                    <a:pt x="940" y="3051"/>
                  </a:lnTo>
                  <a:lnTo>
                    <a:pt x="976" y="3067"/>
                  </a:lnTo>
                  <a:lnTo>
                    <a:pt x="1011" y="3081"/>
                  </a:lnTo>
                  <a:lnTo>
                    <a:pt x="1048" y="3095"/>
                  </a:lnTo>
                  <a:lnTo>
                    <a:pt x="1084" y="3108"/>
                  </a:lnTo>
                  <a:lnTo>
                    <a:pt x="1122" y="3120"/>
                  </a:lnTo>
                  <a:lnTo>
                    <a:pt x="1160" y="3131"/>
                  </a:lnTo>
                  <a:lnTo>
                    <a:pt x="1197" y="3142"/>
                  </a:lnTo>
                  <a:lnTo>
                    <a:pt x="1236" y="3151"/>
                  </a:lnTo>
                  <a:lnTo>
                    <a:pt x="1275" y="3159"/>
                  </a:lnTo>
                  <a:lnTo>
                    <a:pt x="1314" y="3166"/>
                  </a:lnTo>
                  <a:lnTo>
                    <a:pt x="1353" y="3174"/>
                  </a:lnTo>
                  <a:lnTo>
                    <a:pt x="1393" y="3179"/>
                  </a:lnTo>
                  <a:lnTo>
                    <a:pt x="1433" y="3183"/>
                  </a:lnTo>
                  <a:lnTo>
                    <a:pt x="1474" y="3187"/>
                  </a:lnTo>
                  <a:lnTo>
                    <a:pt x="1515" y="3189"/>
                  </a:lnTo>
                  <a:lnTo>
                    <a:pt x="1555" y="3192"/>
                  </a:lnTo>
                  <a:lnTo>
                    <a:pt x="1596" y="3192"/>
                  </a:lnTo>
                  <a:lnTo>
                    <a:pt x="1596" y="3192"/>
                  </a:lnTo>
                  <a:lnTo>
                    <a:pt x="1638" y="3192"/>
                  </a:lnTo>
                  <a:lnTo>
                    <a:pt x="1679" y="3189"/>
                  </a:lnTo>
                  <a:lnTo>
                    <a:pt x="1719" y="3187"/>
                  </a:lnTo>
                  <a:lnTo>
                    <a:pt x="1759" y="3183"/>
                  </a:lnTo>
                  <a:lnTo>
                    <a:pt x="1800" y="3179"/>
                  </a:lnTo>
                  <a:lnTo>
                    <a:pt x="1840" y="3174"/>
                  </a:lnTo>
                  <a:lnTo>
                    <a:pt x="1880" y="3166"/>
                  </a:lnTo>
                  <a:lnTo>
                    <a:pt x="1919" y="3159"/>
                  </a:lnTo>
                  <a:lnTo>
                    <a:pt x="1958" y="3151"/>
                  </a:lnTo>
                  <a:lnTo>
                    <a:pt x="1995" y="3142"/>
                  </a:lnTo>
                  <a:lnTo>
                    <a:pt x="2034" y="3131"/>
                  </a:lnTo>
                  <a:lnTo>
                    <a:pt x="2072" y="3120"/>
                  </a:lnTo>
                  <a:lnTo>
                    <a:pt x="2109" y="3108"/>
                  </a:lnTo>
                  <a:lnTo>
                    <a:pt x="2145" y="3095"/>
                  </a:lnTo>
                  <a:lnTo>
                    <a:pt x="2182" y="3081"/>
                  </a:lnTo>
                  <a:lnTo>
                    <a:pt x="2218" y="3067"/>
                  </a:lnTo>
                  <a:lnTo>
                    <a:pt x="2253" y="3051"/>
                  </a:lnTo>
                  <a:lnTo>
                    <a:pt x="2289" y="3035"/>
                  </a:lnTo>
                  <a:lnTo>
                    <a:pt x="2324" y="3017"/>
                  </a:lnTo>
                  <a:lnTo>
                    <a:pt x="2358" y="3000"/>
                  </a:lnTo>
                  <a:lnTo>
                    <a:pt x="2391" y="2980"/>
                  </a:lnTo>
                  <a:lnTo>
                    <a:pt x="2425" y="2961"/>
                  </a:lnTo>
                  <a:lnTo>
                    <a:pt x="2458" y="2940"/>
                  </a:lnTo>
                  <a:lnTo>
                    <a:pt x="2489" y="2919"/>
                  </a:lnTo>
                  <a:lnTo>
                    <a:pt x="2521" y="2898"/>
                  </a:lnTo>
                  <a:lnTo>
                    <a:pt x="2551" y="2874"/>
                  </a:lnTo>
                  <a:lnTo>
                    <a:pt x="2582" y="2851"/>
                  </a:lnTo>
                  <a:lnTo>
                    <a:pt x="2612" y="2827"/>
                  </a:lnTo>
                  <a:lnTo>
                    <a:pt x="2641" y="2803"/>
                  </a:lnTo>
                  <a:lnTo>
                    <a:pt x="2671" y="2777"/>
                  </a:lnTo>
                  <a:lnTo>
                    <a:pt x="2699" y="2752"/>
                  </a:lnTo>
                  <a:lnTo>
                    <a:pt x="2725" y="2725"/>
                  </a:lnTo>
                  <a:lnTo>
                    <a:pt x="2752" y="2697"/>
                  </a:lnTo>
                  <a:lnTo>
                    <a:pt x="2779" y="2669"/>
                  </a:lnTo>
                  <a:lnTo>
                    <a:pt x="2804" y="2641"/>
                  </a:lnTo>
                  <a:lnTo>
                    <a:pt x="2829" y="2610"/>
                  </a:lnTo>
                  <a:lnTo>
                    <a:pt x="2853" y="2581"/>
                  </a:lnTo>
                  <a:lnTo>
                    <a:pt x="2876" y="2551"/>
                  </a:lnTo>
                  <a:lnTo>
                    <a:pt x="2898" y="2519"/>
                  </a:lnTo>
                  <a:lnTo>
                    <a:pt x="2920" y="2488"/>
                  </a:lnTo>
                  <a:lnTo>
                    <a:pt x="2942" y="2456"/>
                  </a:lnTo>
                  <a:lnTo>
                    <a:pt x="2963" y="2423"/>
                  </a:lnTo>
                  <a:lnTo>
                    <a:pt x="2982" y="2390"/>
                  </a:lnTo>
                  <a:lnTo>
                    <a:pt x="3000" y="2356"/>
                  </a:lnTo>
                  <a:lnTo>
                    <a:pt x="3019" y="2322"/>
                  </a:lnTo>
                  <a:lnTo>
                    <a:pt x="3036" y="2288"/>
                  </a:lnTo>
                  <a:lnTo>
                    <a:pt x="3053" y="2253"/>
                  </a:lnTo>
                  <a:lnTo>
                    <a:pt x="3067" y="2218"/>
                  </a:lnTo>
                  <a:lnTo>
                    <a:pt x="3083" y="2181"/>
                  </a:lnTo>
                  <a:lnTo>
                    <a:pt x="3096" y="2145"/>
                  </a:lnTo>
                  <a:lnTo>
                    <a:pt x="3110" y="2108"/>
                  </a:lnTo>
                  <a:lnTo>
                    <a:pt x="3122" y="2070"/>
                  </a:lnTo>
                  <a:lnTo>
                    <a:pt x="3133" y="2033"/>
                  </a:lnTo>
                  <a:lnTo>
                    <a:pt x="3143" y="1995"/>
                  </a:lnTo>
                  <a:lnTo>
                    <a:pt x="3152" y="1956"/>
                  </a:lnTo>
                  <a:lnTo>
                    <a:pt x="3161" y="1917"/>
                  </a:lnTo>
                  <a:lnTo>
                    <a:pt x="3168" y="1878"/>
                  </a:lnTo>
                  <a:lnTo>
                    <a:pt x="3174" y="1839"/>
                  </a:lnTo>
                  <a:lnTo>
                    <a:pt x="3180" y="1799"/>
                  </a:lnTo>
                  <a:lnTo>
                    <a:pt x="3185" y="1759"/>
                  </a:lnTo>
                  <a:lnTo>
                    <a:pt x="3189" y="1719"/>
                  </a:lnTo>
                  <a:lnTo>
                    <a:pt x="3191" y="1677"/>
                  </a:lnTo>
                  <a:lnTo>
                    <a:pt x="3192" y="1637"/>
                  </a:lnTo>
                  <a:lnTo>
                    <a:pt x="3194" y="1596"/>
                  </a:lnTo>
                  <a:lnTo>
                    <a:pt x="3194" y="1596"/>
                  </a:lnTo>
                  <a:lnTo>
                    <a:pt x="3192" y="1555"/>
                  </a:lnTo>
                  <a:lnTo>
                    <a:pt x="3191" y="1513"/>
                  </a:lnTo>
                  <a:lnTo>
                    <a:pt x="3189" y="1473"/>
                  </a:lnTo>
                  <a:lnTo>
                    <a:pt x="3185" y="1433"/>
                  </a:lnTo>
                  <a:lnTo>
                    <a:pt x="3180" y="1393"/>
                  </a:lnTo>
                  <a:lnTo>
                    <a:pt x="3174" y="1353"/>
                  </a:lnTo>
                  <a:lnTo>
                    <a:pt x="3168" y="1313"/>
                  </a:lnTo>
                  <a:lnTo>
                    <a:pt x="3161" y="1274"/>
                  </a:lnTo>
                  <a:lnTo>
                    <a:pt x="3152" y="1235"/>
                  </a:lnTo>
                  <a:lnTo>
                    <a:pt x="3143" y="1197"/>
                  </a:lnTo>
                  <a:lnTo>
                    <a:pt x="3133" y="1159"/>
                  </a:lnTo>
                  <a:lnTo>
                    <a:pt x="3122" y="1122"/>
                  </a:lnTo>
                  <a:lnTo>
                    <a:pt x="3110" y="1084"/>
                  </a:lnTo>
                  <a:lnTo>
                    <a:pt x="3096" y="1047"/>
                  </a:lnTo>
                  <a:lnTo>
                    <a:pt x="3083" y="1011"/>
                  </a:lnTo>
                  <a:lnTo>
                    <a:pt x="3067" y="974"/>
                  </a:lnTo>
                  <a:lnTo>
                    <a:pt x="3053" y="939"/>
                  </a:lnTo>
                  <a:lnTo>
                    <a:pt x="3036" y="904"/>
                  </a:lnTo>
                  <a:lnTo>
                    <a:pt x="3019" y="869"/>
                  </a:lnTo>
                  <a:lnTo>
                    <a:pt x="3000" y="834"/>
                  </a:lnTo>
                  <a:lnTo>
                    <a:pt x="2982" y="802"/>
                  </a:lnTo>
                  <a:lnTo>
                    <a:pt x="2963" y="768"/>
                  </a:lnTo>
                  <a:lnTo>
                    <a:pt x="2942" y="735"/>
                  </a:lnTo>
                  <a:lnTo>
                    <a:pt x="2920" y="703"/>
                  </a:lnTo>
                  <a:lnTo>
                    <a:pt x="2898" y="671"/>
                  </a:lnTo>
                  <a:lnTo>
                    <a:pt x="2876" y="641"/>
                  </a:lnTo>
                  <a:lnTo>
                    <a:pt x="2853" y="611"/>
                  </a:lnTo>
                  <a:lnTo>
                    <a:pt x="2829" y="580"/>
                  </a:lnTo>
                  <a:lnTo>
                    <a:pt x="2804" y="551"/>
                  </a:lnTo>
                  <a:lnTo>
                    <a:pt x="2779" y="522"/>
                  </a:lnTo>
                  <a:lnTo>
                    <a:pt x="2752" y="494"/>
                  </a:lnTo>
                  <a:lnTo>
                    <a:pt x="2725" y="467"/>
                  </a:lnTo>
                  <a:lnTo>
                    <a:pt x="2699" y="440"/>
                  </a:lnTo>
                  <a:lnTo>
                    <a:pt x="2671" y="414"/>
                  </a:lnTo>
                  <a:lnTo>
                    <a:pt x="2641" y="389"/>
                  </a:lnTo>
                  <a:lnTo>
                    <a:pt x="2612" y="364"/>
                  </a:lnTo>
                  <a:lnTo>
                    <a:pt x="2582" y="339"/>
                  </a:lnTo>
                  <a:lnTo>
                    <a:pt x="2551" y="316"/>
                  </a:lnTo>
                  <a:lnTo>
                    <a:pt x="2521" y="294"/>
                  </a:lnTo>
                  <a:lnTo>
                    <a:pt x="2489" y="272"/>
                  </a:lnTo>
                  <a:lnTo>
                    <a:pt x="2458" y="251"/>
                  </a:lnTo>
                  <a:lnTo>
                    <a:pt x="2425" y="231"/>
                  </a:lnTo>
                  <a:lnTo>
                    <a:pt x="2391" y="210"/>
                  </a:lnTo>
                  <a:lnTo>
                    <a:pt x="2358" y="192"/>
                  </a:lnTo>
                  <a:lnTo>
                    <a:pt x="2324" y="174"/>
                  </a:lnTo>
                  <a:lnTo>
                    <a:pt x="2289" y="157"/>
                  </a:lnTo>
                  <a:lnTo>
                    <a:pt x="2253" y="140"/>
                  </a:lnTo>
                  <a:lnTo>
                    <a:pt x="2218" y="125"/>
                  </a:lnTo>
                  <a:lnTo>
                    <a:pt x="2182" y="111"/>
                  </a:lnTo>
                  <a:lnTo>
                    <a:pt x="2145" y="96"/>
                  </a:lnTo>
                  <a:lnTo>
                    <a:pt x="2109" y="83"/>
                  </a:lnTo>
                  <a:lnTo>
                    <a:pt x="2072" y="72"/>
                  </a:lnTo>
                  <a:lnTo>
                    <a:pt x="2034" y="60"/>
                  </a:lnTo>
                  <a:lnTo>
                    <a:pt x="1995" y="50"/>
                  </a:lnTo>
                  <a:lnTo>
                    <a:pt x="1958" y="40"/>
                  </a:lnTo>
                  <a:lnTo>
                    <a:pt x="1919" y="32"/>
                  </a:lnTo>
                  <a:lnTo>
                    <a:pt x="1880" y="24"/>
                  </a:lnTo>
                  <a:lnTo>
                    <a:pt x="1840" y="18"/>
                  </a:lnTo>
                  <a:lnTo>
                    <a:pt x="1800" y="12"/>
                  </a:lnTo>
                  <a:lnTo>
                    <a:pt x="1759" y="7"/>
                  </a:lnTo>
                  <a:lnTo>
                    <a:pt x="1719" y="4"/>
                  </a:lnTo>
                  <a:lnTo>
                    <a:pt x="1679" y="1"/>
                  </a:lnTo>
                  <a:lnTo>
                    <a:pt x="1638" y="0"/>
                  </a:lnTo>
                  <a:lnTo>
                    <a:pt x="1596" y="0"/>
                  </a:lnTo>
                  <a:lnTo>
                    <a:pt x="1596" y="0"/>
                  </a:lnTo>
                  <a:close/>
                  <a:moveTo>
                    <a:pt x="2083" y="1072"/>
                  </a:moveTo>
                  <a:lnTo>
                    <a:pt x="2083" y="1072"/>
                  </a:lnTo>
                  <a:lnTo>
                    <a:pt x="2082" y="1106"/>
                  </a:lnTo>
                  <a:lnTo>
                    <a:pt x="2078" y="1137"/>
                  </a:lnTo>
                  <a:lnTo>
                    <a:pt x="2072" y="1167"/>
                  </a:lnTo>
                  <a:lnTo>
                    <a:pt x="2065" y="1193"/>
                  </a:lnTo>
                  <a:lnTo>
                    <a:pt x="2055" y="1219"/>
                  </a:lnTo>
                  <a:lnTo>
                    <a:pt x="2044" y="1243"/>
                  </a:lnTo>
                  <a:lnTo>
                    <a:pt x="2031" y="1266"/>
                  </a:lnTo>
                  <a:lnTo>
                    <a:pt x="2017" y="1287"/>
                  </a:lnTo>
                  <a:lnTo>
                    <a:pt x="2002" y="1308"/>
                  </a:lnTo>
                  <a:lnTo>
                    <a:pt x="1986" y="1326"/>
                  </a:lnTo>
                  <a:lnTo>
                    <a:pt x="1967" y="1344"/>
                  </a:lnTo>
                  <a:lnTo>
                    <a:pt x="1949" y="1362"/>
                  </a:lnTo>
                  <a:lnTo>
                    <a:pt x="1931" y="1378"/>
                  </a:lnTo>
                  <a:lnTo>
                    <a:pt x="1912" y="1395"/>
                  </a:lnTo>
                  <a:lnTo>
                    <a:pt x="1873" y="1426"/>
                  </a:lnTo>
                  <a:lnTo>
                    <a:pt x="1873" y="1426"/>
                  </a:lnTo>
                  <a:lnTo>
                    <a:pt x="1848" y="1451"/>
                  </a:lnTo>
                  <a:lnTo>
                    <a:pt x="1836" y="1465"/>
                  </a:lnTo>
                  <a:lnTo>
                    <a:pt x="1825" y="1479"/>
                  </a:lnTo>
                  <a:lnTo>
                    <a:pt x="1817" y="1494"/>
                  </a:lnTo>
                  <a:lnTo>
                    <a:pt x="1809" y="1511"/>
                  </a:lnTo>
                  <a:lnTo>
                    <a:pt x="1807" y="1519"/>
                  </a:lnTo>
                  <a:lnTo>
                    <a:pt x="1804" y="1529"/>
                  </a:lnTo>
                  <a:lnTo>
                    <a:pt x="1803" y="1538"/>
                  </a:lnTo>
                  <a:lnTo>
                    <a:pt x="1803" y="1548"/>
                  </a:lnTo>
                  <a:lnTo>
                    <a:pt x="1803" y="1548"/>
                  </a:lnTo>
                  <a:lnTo>
                    <a:pt x="1803" y="1558"/>
                  </a:lnTo>
                  <a:lnTo>
                    <a:pt x="1804" y="1568"/>
                  </a:lnTo>
                  <a:lnTo>
                    <a:pt x="1807" y="1576"/>
                  </a:lnTo>
                  <a:lnTo>
                    <a:pt x="1809" y="1585"/>
                  </a:lnTo>
                  <a:lnTo>
                    <a:pt x="1817" y="1601"/>
                  </a:lnTo>
                  <a:lnTo>
                    <a:pt x="1825" y="1614"/>
                  </a:lnTo>
                  <a:lnTo>
                    <a:pt x="1835" y="1626"/>
                  </a:lnTo>
                  <a:lnTo>
                    <a:pt x="1846" y="1637"/>
                  </a:lnTo>
                  <a:lnTo>
                    <a:pt x="1868" y="1656"/>
                  </a:lnTo>
                  <a:lnTo>
                    <a:pt x="1958" y="1725"/>
                  </a:lnTo>
                  <a:lnTo>
                    <a:pt x="1958" y="1725"/>
                  </a:lnTo>
                  <a:lnTo>
                    <a:pt x="1998" y="1760"/>
                  </a:lnTo>
                  <a:lnTo>
                    <a:pt x="2037" y="1794"/>
                  </a:lnTo>
                  <a:lnTo>
                    <a:pt x="2055" y="1812"/>
                  </a:lnTo>
                  <a:lnTo>
                    <a:pt x="2072" y="1831"/>
                  </a:lnTo>
                  <a:lnTo>
                    <a:pt x="2089" y="1850"/>
                  </a:lnTo>
                  <a:lnTo>
                    <a:pt x="2104" y="1870"/>
                  </a:lnTo>
                  <a:lnTo>
                    <a:pt x="2117" y="1890"/>
                  </a:lnTo>
                  <a:lnTo>
                    <a:pt x="2130" y="1912"/>
                  </a:lnTo>
                  <a:lnTo>
                    <a:pt x="2141" y="1935"/>
                  </a:lnTo>
                  <a:lnTo>
                    <a:pt x="2150" y="1960"/>
                  </a:lnTo>
                  <a:lnTo>
                    <a:pt x="2157" y="1986"/>
                  </a:lnTo>
                  <a:lnTo>
                    <a:pt x="2163" y="2013"/>
                  </a:lnTo>
                  <a:lnTo>
                    <a:pt x="2166" y="2044"/>
                  </a:lnTo>
                  <a:lnTo>
                    <a:pt x="2167" y="2074"/>
                  </a:lnTo>
                  <a:lnTo>
                    <a:pt x="2167" y="2074"/>
                  </a:lnTo>
                  <a:lnTo>
                    <a:pt x="2167" y="2096"/>
                  </a:lnTo>
                  <a:lnTo>
                    <a:pt x="2165" y="2118"/>
                  </a:lnTo>
                  <a:lnTo>
                    <a:pt x="2161" y="2140"/>
                  </a:lnTo>
                  <a:lnTo>
                    <a:pt x="2157" y="2162"/>
                  </a:lnTo>
                  <a:lnTo>
                    <a:pt x="2151" y="2183"/>
                  </a:lnTo>
                  <a:lnTo>
                    <a:pt x="2144" y="2205"/>
                  </a:lnTo>
                  <a:lnTo>
                    <a:pt x="2135" y="2226"/>
                  </a:lnTo>
                  <a:lnTo>
                    <a:pt x="2126" y="2247"/>
                  </a:lnTo>
                  <a:lnTo>
                    <a:pt x="2113" y="2267"/>
                  </a:lnTo>
                  <a:lnTo>
                    <a:pt x="2101" y="2288"/>
                  </a:lnTo>
                  <a:lnTo>
                    <a:pt x="2088" y="2308"/>
                  </a:lnTo>
                  <a:lnTo>
                    <a:pt x="2073" y="2327"/>
                  </a:lnTo>
                  <a:lnTo>
                    <a:pt x="2056" y="2345"/>
                  </a:lnTo>
                  <a:lnTo>
                    <a:pt x="2039" y="2364"/>
                  </a:lnTo>
                  <a:lnTo>
                    <a:pt x="2020" y="2381"/>
                  </a:lnTo>
                  <a:lnTo>
                    <a:pt x="2000" y="2398"/>
                  </a:lnTo>
                  <a:lnTo>
                    <a:pt x="1978" y="2415"/>
                  </a:lnTo>
                  <a:lnTo>
                    <a:pt x="1957" y="2429"/>
                  </a:lnTo>
                  <a:lnTo>
                    <a:pt x="1932" y="2445"/>
                  </a:lnTo>
                  <a:lnTo>
                    <a:pt x="1907" y="2458"/>
                  </a:lnTo>
                  <a:lnTo>
                    <a:pt x="1881" y="2472"/>
                  </a:lnTo>
                  <a:lnTo>
                    <a:pt x="1853" y="2484"/>
                  </a:lnTo>
                  <a:lnTo>
                    <a:pt x="1824" y="2495"/>
                  </a:lnTo>
                  <a:lnTo>
                    <a:pt x="1795" y="2505"/>
                  </a:lnTo>
                  <a:lnTo>
                    <a:pt x="1763" y="2514"/>
                  </a:lnTo>
                  <a:lnTo>
                    <a:pt x="1730" y="2523"/>
                  </a:lnTo>
                  <a:lnTo>
                    <a:pt x="1697" y="2529"/>
                  </a:lnTo>
                  <a:lnTo>
                    <a:pt x="1662" y="2535"/>
                  </a:lnTo>
                  <a:lnTo>
                    <a:pt x="1626" y="2540"/>
                  </a:lnTo>
                  <a:lnTo>
                    <a:pt x="1589" y="2544"/>
                  </a:lnTo>
                  <a:lnTo>
                    <a:pt x="1550" y="2545"/>
                  </a:lnTo>
                  <a:lnTo>
                    <a:pt x="1511" y="2546"/>
                  </a:lnTo>
                  <a:lnTo>
                    <a:pt x="1511" y="2546"/>
                  </a:lnTo>
                  <a:lnTo>
                    <a:pt x="1477" y="2545"/>
                  </a:lnTo>
                  <a:lnTo>
                    <a:pt x="1446" y="2544"/>
                  </a:lnTo>
                  <a:lnTo>
                    <a:pt x="1414" y="2541"/>
                  </a:lnTo>
                  <a:lnTo>
                    <a:pt x="1384" y="2537"/>
                  </a:lnTo>
                  <a:lnTo>
                    <a:pt x="1354" y="2534"/>
                  </a:lnTo>
                  <a:lnTo>
                    <a:pt x="1326" y="2529"/>
                  </a:lnTo>
                  <a:lnTo>
                    <a:pt x="1300" y="2523"/>
                  </a:lnTo>
                  <a:lnTo>
                    <a:pt x="1274" y="2516"/>
                  </a:lnTo>
                  <a:lnTo>
                    <a:pt x="1250" y="2508"/>
                  </a:lnTo>
                  <a:lnTo>
                    <a:pt x="1225" y="2500"/>
                  </a:lnTo>
                  <a:lnTo>
                    <a:pt x="1204" y="2491"/>
                  </a:lnTo>
                  <a:lnTo>
                    <a:pt x="1182" y="2481"/>
                  </a:lnTo>
                  <a:lnTo>
                    <a:pt x="1161" y="2472"/>
                  </a:lnTo>
                  <a:lnTo>
                    <a:pt x="1143" y="2461"/>
                  </a:lnTo>
                  <a:lnTo>
                    <a:pt x="1124" y="2449"/>
                  </a:lnTo>
                  <a:lnTo>
                    <a:pt x="1106" y="2436"/>
                  </a:lnTo>
                  <a:lnTo>
                    <a:pt x="1090" y="2424"/>
                  </a:lnTo>
                  <a:lnTo>
                    <a:pt x="1076" y="2411"/>
                  </a:lnTo>
                  <a:lnTo>
                    <a:pt x="1061" y="2398"/>
                  </a:lnTo>
                  <a:lnTo>
                    <a:pt x="1048" y="2383"/>
                  </a:lnTo>
                  <a:lnTo>
                    <a:pt x="1037" y="2368"/>
                  </a:lnTo>
                  <a:lnTo>
                    <a:pt x="1026" y="2354"/>
                  </a:lnTo>
                  <a:lnTo>
                    <a:pt x="1016" y="2338"/>
                  </a:lnTo>
                  <a:lnTo>
                    <a:pt x="1006" y="2322"/>
                  </a:lnTo>
                  <a:lnTo>
                    <a:pt x="999" y="2306"/>
                  </a:lnTo>
                  <a:lnTo>
                    <a:pt x="993" y="2291"/>
                  </a:lnTo>
                  <a:lnTo>
                    <a:pt x="987" y="2273"/>
                  </a:lnTo>
                  <a:lnTo>
                    <a:pt x="982" y="2258"/>
                  </a:lnTo>
                  <a:lnTo>
                    <a:pt x="978" y="2241"/>
                  </a:lnTo>
                  <a:lnTo>
                    <a:pt x="976" y="2224"/>
                  </a:lnTo>
                  <a:lnTo>
                    <a:pt x="975" y="2207"/>
                  </a:lnTo>
                  <a:lnTo>
                    <a:pt x="974" y="2190"/>
                  </a:lnTo>
                  <a:lnTo>
                    <a:pt x="974" y="2190"/>
                  </a:lnTo>
                  <a:lnTo>
                    <a:pt x="975" y="2171"/>
                  </a:lnTo>
                  <a:lnTo>
                    <a:pt x="976" y="2154"/>
                  </a:lnTo>
                  <a:lnTo>
                    <a:pt x="980" y="2135"/>
                  </a:lnTo>
                  <a:lnTo>
                    <a:pt x="983" y="2115"/>
                  </a:lnTo>
                  <a:lnTo>
                    <a:pt x="989" y="2096"/>
                  </a:lnTo>
                  <a:lnTo>
                    <a:pt x="996" y="2076"/>
                  </a:lnTo>
                  <a:lnTo>
                    <a:pt x="1005" y="2056"/>
                  </a:lnTo>
                  <a:lnTo>
                    <a:pt x="1015" y="2036"/>
                  </a:lnTo>
                  <a:lnTo>
                    <a:pt x="1027" y="2016"/>
                  </a:lnTo>
                  <a:lnTo>
                    <a:pt x="1041" y="1996"/>
                  </a:lnTo>
                  <a:lnTo>
                    <a:pt x="1056" y="1975"/>
                  </a:lnTo>
                  <a:lnTo>
                    <a:pt x="1075" y="1956"/>
                  </a:lnTo>
                  <a:lnTo>
                    <a:pt x="1094" y="1938"/>
                  </a:lnTo>
                  <a:lnTo>
                    <a:pt x="1116" y="1920"/>
                  </a:lnTo>
                  <a:lnTo>
                    <a:pt x="1140" y="1901"/>
                  </a:lnTo>
                  <a:lnTo>
                    <a:pt x="1166" y="1884"/>
                  </a:lnTo>
                  <a:lnTo>
                    <a:pt x="1166" y="1884"/>
                  </a:lnTo>
                  <a:lnTo>
                    <a:pt x="1196" y="1868"/>
                  </a:lnTo>
                  <a:lnTo>
                    <a:pt x="1227" y="1853"/>
                  </a:lnTo>
                  <a:lnTo>
                    <a:pt x="1258" y="1839"/>
                  </a:lnTo>
                  <a:lnTo>
                    <a:pt x="1290" y="1828"/>
                  </a:lnTo>
                  <a:lnTo>
                    <a:pt x="1323" y="1817"/>
                  </a:lnTo>
                  <a:lnTo>
                    <a:pt x="1356" y="1809"/>
                  </a:lnTo>
                  <a:lnTo>
                    <a:pt x="1388" y="1802"/>
                  </a:lnTo>
                  <a:lnTo>
                    <a:pt x="1420" y="1794"/>
                  </a:lnTo>
                  <a:lnTo>
                    <a:pt x="1453" y="1789"/>
                  </a:lnTo>
                  <a:lnTo>
                    <a:pt x="1483" y="1784"/>
                  </a:lnTo>
                  <a:lnTo>
                    <a:pt x="1543" y="1778"/>
                  </a:lnTo>
                  <a:lnTo>
                    <a:pt x="1596" y="1774"/>
                  </a:lnTo>
                  <a:lnTo>
                    <a:pt x="1643" y="1770"/>
                  </a:lnTo>
                  <a:lnTo>
                    <a:pt x="1643" y="1770"/>
                  </a:lnTo>
                  <a:lnTo>
                    <a:pt x="1617" y="1736"/>
                  </a:lnTo>
                  <a:lnTo>
                    <a:pt x="1604" y="1718"/>
                  </a:lnTo>
                  <a:lnTo>
                    <a:pt x="1593" y="1698"/>
                  </a:lnTo>
                  <a:lnTo>
                    <a:pt x="1583" y="1676"/>
                  </a:lnTo>
                  <a:lnTo>
                    <a:pt x="1578" y="1665"/>
                  </a:lnTo>
                  <a:lnTo>
                    <a:pt x="1575" y="1653"/>
                  </a:lnTo>
                  <a:lnTo>
                    <a:pt x="1572" y="1641"/>
                  </a:lnTo>
                  <a:lnTo>
                    <a:pt x="1570" y="1629"/>
                  </a:lnTo>
                  <a:lnTo>
                    <a:pt x="1568" y="1614"/>
                  </a:lnTo>
                  <a:lnTo>
                    <a:pt x="1568" y="1601"/>
                  </a:lnTo>
                  <a:lnTo>
                    <a:pt x="1568" y="1601"/>
                  </a:lnTo>
                  <a:lnTo>
                    <a:pt x="1568" y="1585"/>
                  </a:lnTo>
                  <a:lnTo>
                    <a:pt x="1571" y="1572"/>
                  </a:lnTo>
                  <a:lnTo>
                    <a:pt x="1573" y="1559"/>
                  </a:lnTo>
                  <a:lnTo>
                    <a:pt x="1576" y="1547"/>
                  </a:lnTo>
                  <a:lnTo>
                    <a:pt x="1584" y="1525"/>
                  </a:lnTo>
                  <a:lnTo>
                    <a:pt x="1593" y="1503"/>
                  </a:lnTo>
                  <a:lnTo>
                    <a:pt x="1593" y="1503"/>
                  </a:lnTo>
                  <a:lnTo>
                    <a:pt x="1553" y="1507"/>
                  </a:lnTo>
                  <a:lnTo>
                    <a:pt x="1532" y="1508"/>
                  </a:lnTo>
                  <a:lnTo>
                    <a:pt x="1514" y="1508"/>
                  </a:lnTo>
                  <a:lnTo>
                    <a:pt x="1514" y="1508"/>
                  </a:lnTo>
                  <a:lnTo>
                    <a:pt x="1489" y="1508"/>
                  </a:lnTo>
                  <a:lnTo>
                    <a:pt x="1465" y="1506"/>
                  </a:lnTo>
                  <a:lnTo>
                    <a:pt x="1442" y="1503"/>
                  </a:lnTo>
                  <a:lnTo>
                    <a:pt x="1420" y="1500"/>
                  </a:lnTo>
                  <a:lnTo>
                    <a:pt x="1398" y="1495"/>
                  </a:lnTo>
                  <a:lnTo>
                    <a:pt x="1376" y="1489"/>
                  </a:lnTo>
                  <a:lnTo>
                    <a:pt x="1357" y="1482"/>
                  </a:lnTo>
                  <a:lnTo>
                    <a:pt x="1337" y="1474"/>
                  </a:lnTo>
                  <a:lnTo>
                    <a:pt x="1318" y="1466"/>
                  </a:lnTo>
                  <a:lnTo>
                    <a:pt x="1300" y="1457"/>
                  </a:lnTo>
                  <a:lnTo>
                    <a:pt x="1283" y="1446"/>
                  </a:lnTo>
                  <a:lnTo>
                    <a:pt x="1266" y="1435"/>
                  </a:lnTo>
                  <a:lnTo>
                    <a:pt x="1250" y="1424"/>
                  </a:lnTo>
                  <a:lnTo>
                    <a:pt x="1235" y="1412"/>
                  </a:lnTo>
                  <a:lnTo>
                    <a:pt x="1221" y="1399"/>
                  </a:lnTo>
                  <a:lnTo>
                    <a:pt x="1207" y="1385"/>
                  </a:lnTo>
                  <a:lnTo>
                    <a:pt x="1194" y="1371"/>
                  </a:lnTo>
                  <a:lnTo>
                    <a:pt x="1182" y="1356"/>
                  </a:lnTo>
                  <a:lnTo>
                    <a:pt x="1171" y="1342"/>
                  </a:lnTo>
                  <a:lnTo>
                    <a:pt x="1160" y="1326"/>
                  </a:lnTo>
                  <a:lnTo>
                    <a:pt x="1151" y="1310"/>
                  </a:lnTo>
                  <a:lnTo>
                    <a:pt x="1142" y="1294"/>
                  </a:lnTo>
                  <a:lnTo>
                    <a:pt x="1134" y="1277"/>
                  </a:lnTo>
                  <a:lnTo>
                    <a:pt x="1127" y="1260"/>
                  </a:lnTo>
                  <a:lnTo>
                    <a:pt x="1120" y="1243"/>
                  </a:lnTo>
                  <a:lnTo>
                    <a:pt x="1115" y="1225"/>
                  </a:lnTo>
                  <a:lnTo>
                    <a:pt x="1110" y="1208"/>
                  </a:lnTo>
                  <a:lnTo>
                    <a:pt x="1106" y="1190"/>
                  </a:lnTo>
                  <a:lnTo>
                    <a:pt x="1103" y="1171"/>
                  </a:lnTo>
                  <a:lnTo>
                    <a:pt x="1100" y="1153"/>
                  </a:lnTo>
                  <a:lnTo>
                    <a:pt x="1099" y="1135"/>
                  </a:lnTo>
                  <a:lnTo>
                    <a:pt x="1099" y="1117"/>
                  </a:lnTo>
                  <a:lnTo>
                    <a:pt x="1099" y="1117"/>
                  </a:lnTo>
                  <a:lnTo>
                    <a:pt x="1100" y="1095"/>
                  </a:lnTo>
                  <a:lnTo>
                    <a:pt x="1101" y="1073"/>
                  </a:lnTo>
                  <a:lnTo>
                    <a:pt x="1105" y="1051"/>
                  </a:lnTo>
                  <a:lnTo>
                    <a:pt x="1109" y="1029"/>
                  </a:lnTo>
                  <a:lnTo>
                    <a:pt x="1115" y="1007"/>
                  </a:lnTo>
                  <a:lnTo>
                    <a:pt x="1121" y="985"/>
                  </a:lnTo>
                  <a:lnTo>
                    <a:pt x="1129" y="963"/>
                  </a:lnTo>
                  <a:lnTo>
                    <a:pt x="1139" y="942"/>
                  </a:lnTo>
                  <a:lnTo>
                    <a:pt x="1149" y="920"/>
                  </a:lnTo>
                  <a:lnTo>
                    <a:pt x="1161" y="899"/>
                  </a:lnTo>
                  <a:lnTo>
                    <a:pt x="1174" y="878"/>
                  </a:lnTo>
                  <a:lnTo>
                    <a:pt x="1189" y="858"/>
                  </a:lnTo>
                  <a:lnTo>
                    <a:pt x="1204" y="838"/>
                  </a:lnTo>
                  <a:lnTo>
                    <a:pt x="1221" y="819"/>
                  </a:lnTo>
                  <a:lnTo>
                    <a:pt x="1239" y="800"/>
                  </a:lnTo>
                  <a:lnTo>
                    <a:pt x="1258" y="782"/>
                  </a:lnTo>
                  <a:lnTo>
                    <a:pt x="1258" y="782"/>
                  </a:lnTo>
                  <a:lnTo>
                    <a:pt x="1286" y="761"/>
                  </a:lnTo>
                  <a:lnTo>
                    <a:pt x="1313" y="743"/>
                  </a:lnTo>
                  <a:lnTo>
                    <a:pt x="1341" y="726"/>
                  </a:lnTo>
                  <a:lnTo>
                    <a:pt x="1370" y="712"/>
                  </a:lnTo>
                  <a:lnTo>
                    <a:pt x="1398" y="699"/>
                  </a:lnTo>
                  <a:lnTo>
                    <a:pt x="1427" y="687"/>
                  </a:lnTo>
                  <a:lnTo>
                    <a:pt x="1457" y="679"/>
                  </a:lnTo>
                  <a:lnTo>
                    <a:pt x="1485" y="670"/>
                  </a:lnTo>
                  <a:lnTo>
                    <a:pt x="1514" y="663"/>
                  </a:lnTo>
                  <a:lnTo>
                    <a:pt x="1543" y="658"/>
                  </a:lnTo>
                  <a:lnTo>
                    <a:pt x="1571" y="653"/>
                  </a:lnTo>
                  <a:lnTo>
                    <a:pt x="1599" y="651"/>
                  </a:lnTo>
                  <a:lnTo>
                    <a:pt x="1627" y="648"/>
                  </a:lnTo>
                  <a:lnTo>
                    <a:pt x="1654" y="647"/>
                  </a:lnTo>
                  <a:lnTo>
                    <a:pt x="1706" y="646"/>
                  </a:lnTo>
                  <a:lnTo>
                    <a:pt x="2219" y="646"/>
                  </a:lnTo>
                  <a:lnTo>
                    <a:pt x="2060" y="735"/>
                  </a:lnTo>
                  <a:lnTo>
                    <a:pt x="1905" y="735"/>
                  </a:lnTo>
                  <a:lnTo>
                    <a:pt x="1905" y="735"/>
                  </a:lnTo>
                  <a:lnTo>
                    <a:pt x="1930" y="755"/>
                  </a:lnTo>
                  <a:lnTo>
                    <a:pt x="1957" y="781"/>
                  </a:lnTo>
                  <a:lnTo>
                    <a:pt x="1972" y="797"/>
                  </a:lnTo>
                  <a:lnTo>
                    <a:pt x="1987" y="813"/>
                  </a:lnTo>
                  <a:lnTo>
                    <a:pt x="2002" y="831"/>
                  </a:lnTo>
                  <a:lnTo>
                    <a:pt x="2015" y="850"/>
                  </a:lnTo>
                  <a:lnTo>
                    <a:pt x="2028" y="872"/>
                  </a:lnTo>
                  <a:lnTo>
                    <a:pt x="2042" y="894"/>
                  </a:lnTo>
                  <a:lnTo>
                    <a:pt x="2053" y="920"/>
                  </a:lnTo>
                  <a:lnTo>
                    <a:pt x="2062" y="946"/>
                  </a:lnTo>
                  <a:lnTo>
                    <a:pt x="2071" y="974"/>
                  </a:lnTo>
                  <a:lnTo>
                    <a:pt x="2077" y="1005"/>
                  </a:lnTo>
                  <a:lnTo>
                    <a:pt x="2081" y="1038"/>
                  </a:lnTo>
                  <a:lnTo>
                    <a:pt x="2083" y="1072"/>
                  </a:lnTo>
                  <a:lnTo>
                    <a:pt x="2083" y="10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216620" y="4358043"/>
            <a:ext cx="81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$ 12,500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92980" y="4358043"/>
            <a:ext cx="81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$ 20,000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69340" y="4359652"/>
            <a:ext cx="81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$ 1,500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45700" y="4361261"/>
            <a:ext cx="81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$ 51,900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22059" y="4362870"/>
            <a:ext cx="815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$ 33,800</a:t>
            </a:r>
            <a:endParaRPr lang="ko-KR" altLang="en-US" sz="12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18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EE88B2-202C-42E9-8B52-45554B38EA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1" y="1607735"/>
          <a:ext cx="10515598" cy="4079628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2511325223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3742737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75455670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64320011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90331149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4183773022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85743813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32082392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486336063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537529927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1953132698"/>
                    </a:ext>
                  </a:extLst>
                </a:gridCol>
              </a:tblGrid>
              <a:tr h="374492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30673"/>
                  </a:ext>
                </a:extLst>
              </a:tr>
              <a:tr h="37449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52801"/>
                  </a:ext>
                </a:extLst>
              </a:tr>
              <a:tr h="37449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396977"/>
                  </a:ext>
                </a:extLst>
              </a:tr>
              <a:tr h="37449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43228"/>
                  </a:ext>
                </a:extLst>
              </a:tr>
              <a:tr h="374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116264"/>
                  </a:ext>
                </a:extLst>
              </a:tr>
              <a:tr h="5517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사번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사용자 입력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909672"/>
                  </a:ext>
                </a:extLst>
              </a:tr>
              <a:tr h="5517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사원명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외노자 포함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88305"/>
                  </a:ext>
                </a:extLst>
              </a:tr>
              <a:tr h="5517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Clerk_job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직급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179847"/>
                  </a:ext>
                </a:extLst>
              </a:tr>
              <a:tr h="5517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Clerk_password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varbinary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비밀번호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SHA2_256)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981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41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E760782-1476-4002-BD66-0705A76DC3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1" y="2141767"/>
          <a:ext cx="10515598" cy="2574466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27542992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752688092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03052565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34026262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02522422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91736516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817491862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88579537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166485073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5397924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3036505493"/>
                    </a:ext>
                  </a:extLst>
                </a:gridCol>
              </a:tblGrid>
              <a:tr h="310410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499895"/>
                  </a:ext>
                </a:extLst>
              </a:tr>
              <a:tr h="31041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8983"/>
                  </a:ext>
                </a:extLst>
              </a:tr>
              <a:tr h="31041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Ordered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117697"/>
                  </a:ext>
                </a:extLst>
              </a:tr>
              <a:tr h="31041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89579"/>
                  </a:ext>
                </a:extLst>
              </a:tr>
              <a:tr h="31041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62664"/>
                  </a:ext>
                </a:extLst>
              </a:tr>
              <a:tr h="5650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날짜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시퀀스번호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(ex: 20170102_0001) (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자동생성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174935"/>
                  </a:ext>
                </a:extLst>
              </a:tr>
              <a:tr h="45737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번호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941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389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3AD5286-5E2C-4380-B626-F28900563C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1" y="1615814"/>
          <a:ext cx="10515598" cy="4009289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2203678812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99360739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12261728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99930395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440853194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302842128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09466832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10323939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7873148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402181646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1364590855"/>
                    </a:ext>
                  </a:extLst>
                </a:gridCol>
              </a:tblGrid>
              <a:tr h="352706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599896"/>
                  </a:ext>
                </a:extLst>
              </a:tr>
              <a:tr h="35270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819763"/>
                  </a:ext>
                </a:extLst>
              </a:tr>
              <a:tr h="35270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SampleOrder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243903"/>
                  </a:ext>
                </a:extLst>
              </a:tr>
              <a:tr h="5196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견적 정보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408437"/>
                  </a:ext>
                </a:extLst>
              </a:tr>
              <a:tr h="3527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543788"/>
                  </a:ext>
                </a:extLst>
              </a:tr>
              <a:tr h="5196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PK,FK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910043"/>
                  </a:ext>
                </a:extLst>
              </a:tr>
              <a:tr h="5196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PK,FK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460950"/>
                  </a:ext>
                </a:extLst>
              </a:tr>
              <a:tr h="5196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음수 불가 추후 기능구현시 설계시 참고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621036"/>
                  </a:ext>
                </a:extLst>
              </a:tr>
              <a:tr h="5196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Item_wrote_fee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주문시점 당시의 물품가격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547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362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1989D9E-09A6-4131-82BB-41F904A7E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59685"/>
              </p:ext>
            </p:extLst>
          </p:nvPr>
        </p:nvGraphicFramePr>
        <p:xfrm>
          <a:off x="838201" y="1481055"/>
          <a:ext cx="10515598" cy="4984804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146853613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010322672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58286005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645446623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45778789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32624256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84717337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7813181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7593158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055894246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1831628759"/>
                    </a:ext>
                  </a:extLst>
                </a:gridCol>
              </a:tblGrid>
              <a:tr h="220118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586580"/>
                  </a:ext>
                </a:extLst>
              </a:tr>
              <a:tr h="22011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079581"/>
                  </a:ext>
                </a:extLst>
              </a:tr>
              <a:tr h="22011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22151"/>
                  </a:ext>
                </a:extLst>
              </a:tr>
              <a:tr h="22011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86750"/>
                  </a:ext>
                </a:extLst>
              </a:tr>
              <a:tr h="2201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42206"/>
                  </a:ext>
                </a:extLst>
              </a:tr>
              <a:tr h="32433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PK,FK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737505"/>
                  </a:ext>
                </a:extLst>
              </a:tr>
              <a:tr h="32433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 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440670"/>
                  </a:ext>
                </a:extLst>
              </a:tr>
              <a:tr h="32433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 창고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Warehouse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620853"/>
                  </a:ext>
                </a:extLst>
              </a:tr>
              <a:tr h="32433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Trade_standard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거래구분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40254"/>
                  </a:ext>
                </a:extLst>
              </a:tr>
              <a:tr h="32433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Trade_status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승인 전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진행사항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승인전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진행완료 등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,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688378"/>
                  </a:ext>
                </a:extLst>
              </a:tr>
              <a:tr h="32433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Total_fee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020425"/>
                  </a:ext>
                </a:extLst>
              </a:tr>
              <a:tr h="32433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End_Date</a:t>
                      </a:r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DateTime</a:t>
                      </a:r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거래종료일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820606"/>
                  </a:ext>
                </a:extLst>
              </a:tr>
              <a:tr h="324330">
                <a:tc gridSpan="11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  <a:endParaRPr lang="en-US" altLang="ko-KR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312262"/>
                  </a:ext>
                </a:extLst>
              </a:tr>
              <a:tr h="1289574">
                <a:tc gridSpan="11">
                  <a:txBody>
                    <a:bodyPr/>
                    <a:lstStyle/>
                    <a:p>
                      <a:pPr marL="0" indent="0" algn="ctr" rtl="0" fontAlgn="b">
                        <a:buNone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판매”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승인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생산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출하대기 로 수정되면 거래의 견적들이 물류테이블에 등록된다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판매”일때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출하대기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대기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판매”일때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출하완료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판매”일때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출하완료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반품＂로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반품＂으로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구매＂일때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승인전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거래의 견적들이 물류테이블에 등록된다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구매＂일때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주문완료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입고대기＂로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구매＂일때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입고대기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구매＂일때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취소＂로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취소＂로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198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8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C0371FD-7221-463E-A7EB-6DCC106A39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1" y="1425985"/>
          <a:ext cx="10515598" cy="3097381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113099460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40241162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18148437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50317504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54545615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77090450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71541715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94477477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3514986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668879890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4273344104"/>
                    </a:ext>
                  </a:extLst>
                </a:gridCol>
              </a:tblGrid>
              <a:tr h="179397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92661"/>
                  </a:ext>
                </a:extLst>
              </a:tr>
              <a:tr h="17939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282729"/>
                  </a:ext>
                </a:extLst>
              </a:tr>
              <a:tr h="17939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132585"/>
                  </a:ext>
                </a:extLst>
              </a:tr>
              <a:tr h="17939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234121"/>
                  </a:ext>
                </a:extLst>
              </a:tr>
              <a:tr h="17939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465472"/>
                  </a:ext>
                </a:extLst>
              </a:tr>
              <a:tr h="3265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날짜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시퀀스번호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(ex: 20170102_0001) (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자동생성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725147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관련 거래코드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819139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80513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Before_wareHouse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이전 위치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warehouse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51279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After_wareHouse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이후 위치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warehouse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065481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move_date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datetime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이동날짜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563721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Distribution_Count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이동될 물류의 개수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771086"/>
                  </a:ext>
                </a:extLst>
              </a:tr>
              <a:tr h="2643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distribution_status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대기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 상태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출고중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등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81751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E89671-15C2-4341-8E47-DC073B9D036B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4523366"/>
          <a:ext cx="10515598" cy="1613904"/>
        </p:xfrm>
        <a:graphic>
          <a:graphicData uri="http://schemas.openxmlformats.org/drawingml/2006/table">
            <a:tbl>
              <a:tblPr/>
              <a:tblGrid>
                <a:gridCol w="10515598">
                  <a:extLst>
                    <a:ext uri="{9D8B030D-6E8A-4147-A177-3AD203B41FA5}">
                      <a16:colId xmlns:a16="http://schemas.microsoft.com/office/drawing/2014/main" val="3096485280"/>
                    </a:ext>
                  </a:extLst>
                </a:gridCol>
              </a:tblGrid>
              <a:tr h="32433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  <a:endParaRPr lang="en-US" altLang="ko-KR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552273"/>
                  </a:ext>
                </a:extLst>
              </a:tr>
              <a:tr h="128957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출고창고가 거래처가 아닐 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대기＂상태로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등록되면 재고테이블에서 해당 창고의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품목재고을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물류갯수만큼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빼준다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출고창고가 거래처가 아닐 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완료＂상태로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입고 재고테이블에서 창고의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품목재고을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물류갯수만큼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더해준다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출고창고가 거래처가 아닐 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대기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취소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반품＂상태로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재고테이블에서 출고창고의 품목재고를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물류갯수만큼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더해준다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25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110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0FCFC2-7AAA-41B8-8799-E8C23597EF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1" y="1350235"/>
          <a:ext cx="10515598" cy="3620395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224065224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85349122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58505267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84267892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153493388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57345251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47032025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1647712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63979486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913347319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3940519477"/>
                    </a:ext>
                  </a:extLst>
                </a:gridCol>
              </a:tblGrid>
              <a:tr h="292742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76335"/>
                  </a:ext>
                </a:extLst>
              </a:tr>
              <a:tr h="29274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74859"/>
                  </a:ext>
                </a:extLst>
              </a:tr>
              <a:tr h="29274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483335"/>
                  </a:ext>
                </a:extLst>
              </a:tr>
              <a:tr h="29274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930818"/>
                  </a:ext>
                </a:extLst>
              </a:tr>
              <a:tr h="29274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878793"/>
                  </a:ext>
                </a:extLst>
              </a:tr>
              <a:tr h="4313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252209"/>
                  </a:ext>
                </a:extLst>
              </a:tr>
              <a:tr h="4313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 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456411"/>
                  </a:ext>
                </a:extLst>
              </a:tr>
              <a:tr h="4313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Stock_name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810935"/>
                  </a:ext>
                </a:extLst>
              </a:tr>
              <a:tr h="4313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Stock_count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 수량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026548"/>
                  </a:ext>
                </a:extLst>
              </a:tr>
              <a:tr h="4313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Stock_standard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박스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컨테이너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….)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618647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E5EE3F3-D689-436E-8C00-F6E69F2AA13B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4970631"/>
          <a:ext cx="10515598" cy="1207979"/>
        </p:xfrm>
        <a:graphic>
          <a:graphicData uri="http://schemas.openxmlformats.org/drawingml/2006/table">
            <a:tbl>
              <a:tblPr/>
              <a:tblGrid>
                <a:gridCol w="10515598">
                  <a:extLst>
                    <a:ext uri="{9D8B030D-6E8A-4147-A177-3AD203B41FA5}">
                      <a16:colId xmlns:a16="http://schemas.microsoft.com/office/drawing/2014/main" val="3096485280"/>
                    </a:ext>
                  </a:extLst>
                </a:gridCol>
              </a:tblGrid>
              <a:tr h="2427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  <a:endParaRPr lang="en-US" altLang="ko-KR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552273"/>
                  </a:ext>
                </a:extLst>
              </a:tr>
              <a:tr h="9652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재고에 데이터가 추가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수정 되면 품목테이블에서 해당 품목코드의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재고갯수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변동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변동 이후 재고가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개이면 해당 재고데이터 삭제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25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63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343809" y="198208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9292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43809" y="261470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9292"/>
                </a:solidFill>
                <a:latin typeface="+mj-ea"/>
                <a:ea typeface="+mj-ea"/>
              </a:rPr>
              <a:t>팀원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43809" y="324732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9292"/>
                </a:solidFill>
                <a:latin typeface="+mj-ea"/>
                <a:ea typeface="+mj-ea"/>
              </a:rPr>
              <a:t>사용 언어 및 </a:t>
            </a:r>
            <a:r>
              <a:rPr lang="en-US" altLang="ko-KR" dirty="0">
                <a:solidFill>
                  <a:srgbClr val="929292"/>
                </a:solidFill>
                <a:latin typeface="+mj-ea"/>
                <a:ea typeface="+mj-ea"/>
              </a:rPr>
              <a:t>TOOL</a:t>
            </a:r>
            <a:endParaRPr lang="ko-KR" altLang="en-US" dirty="0">
              <a:solidFill>
                <a:srgbClr val="929292"/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43809" y="387994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9292"/>
                </a:solidFill>
                <a:latin typeface="+mj-ea"/>
                <a:ea typeface="+mj-ea"/>
              </a:rPr>
              <a:t>소프트웨어 운영환경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43809" y="451256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9292"/>
                </a:solidFill>
                <a:latin typeface="+mj-ea"/>
                <a:ea typeface="+mj-ea"/>
              </a:rPr>
              <a:t>프로그램 설계과정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3809" y="514518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9292"/>
                </a:solidFill>
                <a:latin typeface="+mj-ea"/>
                <a:ea typeface="+mj-ea"/>
              </a:rPr>
              <a:t>사용자 매뉴얼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2441" y="1782030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solidFill>
                  <a:srgbClr val="929292"/>
                </a:solidFill>
                <a:latin typeface="+mn-ea"/>
              </a:rPr>
              <a:t>목차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951349" y="1982084"/>
            <a:ext cx="0" cy="416505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841631" y="2868280"/>
            <a:ext cx="717259" cy="946760"/>
            <a:chOff x="2557290" y="3247324"/>
            <a:chExt cx="2098675" cy="2770187"/>
          </a:xfrm>
          <a:solidFill>
            <a:schemeClr val="bg1">
              <a:lumMod val="65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2DE3D6-37E9-46B8-8E99-27416596E3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1" y="1479620"/>
          <a:ext cx="10515598" cy="3898759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845459288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13460032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60452695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93607628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302591632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66943904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795707532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8391747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76250454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969741376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4139503283"/>
                    </a:ext>
                  </a:extLst>
                </a:gridCol>
              </a:tblGrid>
              <a:tr h="413867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398810"/>
                  </a:ext>
                </a:extLst>
              </a:tr>
              <a:tr h="41386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76028"/>
                  </a:ext>
                </a:extLst>
              </a:tr>
              <a:tr h="41386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44515"/>
                  </a:ext>
                </a:extLst>
              </a:tr>
              <a:tr h="41386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자재 청구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64372"/>
                  </a:ext>
                </a:extLst>
              </a:tr>
              <a:tr h="41386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198650"/>
                  </a:ext>
                </a:extLst>
              </a:tr>
              <a:tr h="6098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637285"/>
                  </a:ext>
                </a:extLst>
              </a:tr>
              <a:tr h="6098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346785"/>
                  </a:ext>
                </a:extLst>
              </a:tr>
              <a:tr h="6098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part_count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필요 개수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14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117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3B6E1E-A61E-4533-B8B2-913DF3BB7F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1" y="1481055"/>
          <a:ext cx="10515598" cy="4009294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4715492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92731407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44454996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75497998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24316829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402983682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19739531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15589951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2716592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595916514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3424933644"/>
                    </a:ext>
                  </a:extLst>
                </a:gridCol>
              </a:tblGrid>
              <a:tr h="425600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897434"/>
                  </a:ext>
                </a:extLst>
              </a:tr>
              <a:tr h="4256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018603"/>
                  </a:ext>
                </a:extLst>
              </a:tr>
              <a:tr h="42560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195881"/>
                  </a:ext>
                </a:extLst>
              </a:tr>
              <a:tr h="42560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생산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817611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67336"/>
                  </a:ext>
                </a:extLst>
              </a:tr>
              <a:tr h="6270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Manufactor_code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날짜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시퀀스번호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(ex: 20170102_0001) (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자동생성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135447"/>
                  </a:ext>
                </a:extLst>
              </a:tr>
              <a:tr h="6270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 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621976"/>
                  </a:ext>
                </a:extLst>
              </a:tr>
              <a:tr h="62709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Manufactor_count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생산 </a:t>
                      </a:r>
                      <a:r>
                        <a:rPr lang="ko-KR" alt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갯수</a:t>
                      </a:r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567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323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F382612-7A1A-4A5A-AF9A-ECC0344D5E4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1" y="1916723"/>
          <a:ext cx="10515598" cy="3024553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381907481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2543835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7816967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596117754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118839118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06360588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4274405387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53342622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18157166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546261351"/>
                    </a:ext>
                  </a:extLst>
                </a:gridCol>
                <a:gridCol w="2253343">
                  <a:extLst>
                    <a:ext uri="{9D8B030D-6E8A-4147-A177-3AD203B41FA5}">
                      <a16:colId xmlns:a16="http://schemas.microsoft.com/office/drawing/2014/main" val="3047800404"/>
                    </a:ext>
                  </a:extLst>
                </a:gridCol>
              </a:tblGrid>
              <a:tr h="467225">
                <a:tc rowSpan="2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테이블정의서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ERP_INFO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307507"/>
                  </a:ext>
                </a:extLst>
              </a:tr>
              <a:tr h="46722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스키마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518535"/>
                  </a:ext>
                </a:extLst>
              </a:tr>
              <a:tr h="46722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테이블명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DB_date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76760"/>
                  </a:ext>
                </a:extLst>
              </a:tr>
              <a:tr h="46722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코멘트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시퀀스초기화를 위한 테이블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87069"/>
                  </a:ext>
                </a:extLst>
              </a:tr>
              <a:tr h="4672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926505"/>
                  </a:ext>
                </a:extLst>
              </a:tr>
              <a:tr h="68842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dbdate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날짜</a:t>
                      </a:r>
                    </a:p>
                  </a:txBody>
                  <a:tcPr marL="22533" marR="22533" marT="15022" marB="1502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018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2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0C5951-124B-42EA-A6F1-BCF2BBBB1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493913"/>
              </p:ext>
            </p:extLst>
          </p:nvPr>
        </p:nvGraphicFramePr>
        <p:xfrm>
          <a:off x="838198" y="1625800"/>
          <a:ext cx="10515603" cy="4071424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211893468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25133314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2927344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747407776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502476801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216174181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970496880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28769301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235697603"/>
                    </a:ext>
                  </a:extLst>
                </a:gridCol>
              </a:tblGrid>
              <a:tr h="24749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견적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111746"/>
                  </a:ext>
                </a:extLst>
              </a:tr>
              <a:tr h="24749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GET_ORDER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549001"/>
                  </a:ext>
                </a:extLst>
              </a:tr>
              <a:tr h="247492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82370"/>
                  </a:ext>
                </a:extLst>
              </a:tr>
              <a:tr h="2474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93717"/>
                  </a:ext>
                </a:extLst>
              </a:tr>
              <a:tr h="2474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  <a:endParaRPr 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266426"/>
                  </a:ext>
                </a:extLst>
              </a:tr>
              <a:tr h="3694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967504"/>
                  </a:ext>
                </a:extLst>
              </a:tr>
              <a:tr h="3694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수량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768288"/>
                  </a:ext>
                </a:extLst>
              </a:tr>
              <a:tr h="3694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단가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item_written_fee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590285"/>
                  </a:ext>
                </a:extLst>
              </a:tr>
              <a:tr h="369496"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655887"/>
                  </a:ext>
                </a:extLst>
              </a:tr>
              <a:tr h="369496"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511894"/>
                  </a:ext>
                </a:extLst>
              </a:tr>
              <a:tr h="2474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주문번호를 받아 견적을 출력하는 프로시저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700941"/>
                  </a:ext>
                </a:extLst>
              </a:tr>
              <a:tr h="3694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598549"/>
                  </a:ext>
                </a:extLst>
              </a:tr>
              <a:tr h="369496">
                <a:tc gridSpan="4"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2019-01-31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손종완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1114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065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2454D89-DA47-4123-B57E-475DD22D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40870"/>
              </p:ext>
            </p:extLst>
          </p:nvPr>
        </p:nvGraphicFramePr>
        <p:xfrm>
          <a:off x="838199" y="1481055"/>
          <a:ext cx="10515603" cy="4122191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942837376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86726345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66402514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88368320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36083041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31885273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23890920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11765290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95532038"/>
                    </a:ext>
                  </a:extLst>
                </a:gridCol>
              </a:tblGrid>
              <a:tr h="23865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자재계획서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64535"/>
                  </a:ext>
                </a:extLst>
              </a:tr>
              <a:tr h="23865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GET_RESOURCES_PLAN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40957"/>
                  </a:ext>
                </a:extLst>
              </a:tr>
              <a:tr h="238659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664315"/>
                  </a:ext>
                </a:extLst>
              </a:tr>
              <a:tr h="23865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36770"/>
                  </a:ext>
                </a:extLst>
              </a:tr>
              <a:tr h="23865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981223"/>
                  </a:ext>
                </a:extLst>
              </a:tr>
              <a:tr h="35630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693494"/>
                  </a:ext>
                </a:extLst>
              </a:tr>
              <a:tr h="35630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수량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906481"/>
                  </a:ext>
                </a:extLst>
              </a:tr>
              <a:tr h="35630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565891"/>
                  </a:ext>
                </a:extLst>
              </a:tr>
              <a:tr h="3563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454765"/>
                  </a:ext>
                </a:extLst>
              </a:tr>
              <a:tr h="3563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56372"/>
                  </a:ext>
                </a:extLst>
              </a:tr>
              <a:tr h="43474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각 견적의 품목번호들과 재고테이블의 품목번호를 조회하여 재고테이블의 재고수량만큼 견적서의 수량을 뺀 후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조회하여 필요한 자재를 출력하는 </a:t>
                      </a:r>
                      <a:endParaRPr lang="en-US" altLang="ko-KR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프로시저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11220"/>
                  </a:ext>
                </a:extLst>
              </a:tr>
              <a:tr h="35630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56596"/>
                  </a:ext>
                </a:extLst>
              </a:tr>
              <a:tr h="356308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2019-01-31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지성욱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676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305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19692C9-9854-4579-B8F0-404CB35DC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751680"/>
              </p:ext>
            </p:extLst>
          </p:nvPr>
        </p:nvGraphicFramePr>
        <p:xfrm>
          <a:off x="928633" y="1481055"/>
          <a:ext cx="10515603" cy="4286975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1971579517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96267660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50137848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646762178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235158759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19358189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938964578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81519612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005533610"/>
                    </a:ext>
                  </a:extLst>
                </a:gridCol>
              </a:tblGrid>
              <a:tr h="26059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구매계획서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604344"/>
                  </a:ext>
                </a:extLst>
              </a:tr>
              <a:tr h="26059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GET_PURCHASE_PLAN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586271"/>
                  </a:ext>
                </a:extLst>
              </a:tr>
              <a:tr h="260596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542876"/>
                  </a:ext>
                </a:extLst>
              </a:tr>
              <a:tr h="2605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796445"/>
                  </a:ext>
                </a:extLst>
              </a:tr>
              <a:tr h="2605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721497"/>
                  </a:ext>
                </a:extLst>
              </a:tr>
              <a:tr h="38905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050301"/>
                  </a:ext>
                </a:extLst>
              </a:tr>
              <a:tr h="38905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수량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536206"/>
                  </a:ext>
                </a:extLst>
              </a:tr>
              <a:tr h="38905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5294"/>
                  </a:ext>
                </a:extLst>
              </a:tr>
              <a:tr h="38905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42567"/>
                  </a:ext>
                </a:extLst>
              </a:tr>
              <a:tr h="38905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735001"/>
                  </a:ext>
                </a:extLst>
              </a:tr>
              <a:tr h="2605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GET_RESOURCES_PLAN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에서 반환된 데이터를 사용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stock_count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만큼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part_count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를 빼준 후 출력한다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단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뺀값이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보다 작을 경우 출력값에서 제외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94006"/>
                  </a:ext>
                </a:extLst>
              </a:tr>
              <a:tr h="38905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356450"/>
                  </a:ext>
                </a:extLst>
              </a:tr>
              <a:tr h="389057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2019-02-07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지성욱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847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8301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1F10B6-1903-49A5-8694-5A55AA6B6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37522"/>
              </p:ext>
            </p:extLst>
          </p:nvPr>
        </p:nvGraphicFramePr>
        <p:xfrm>
          <a:off x="838198" y="1481055"/>
          <a:ext cx="10515603" cy="4007039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73227667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10674317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14837325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248035571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058866119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64431861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048922563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11696798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53859232"/>
                    </a:ext>
                  </a:extLst>
                </a:gridCol>
              </a:tblGrid>
              <a:tr h="24672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생산계획서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07297"/>
                  </a:ext>
                </a:extLst>
              </a:tr>
              <a:tr h="24672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GET_MANUFACTURE_PLAN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057070"/>
                  </a:ext>
                </a:extLst>
              </a:tr>
              <a:tr h="246728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23632"/>
                  </a:ext>
                </a:extLst>
              </a:tr>
              <a:tr h="24672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908879"/>
                  </a:ext>
                </a:extLst>
              </a:tr>
              <a:tr h="24672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855036"/>
                  </a:ext>
                </a:extLst>
              </a:tr>
              <a:tr h="3609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967751"/>
                  </a:ext>
                </a:extLst>
              </a:tr>
              <a:tr h="3609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수량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283196"/>
                  </a:ext>
                </a:extLst>
              </a:tr>
              <a:tr h="3609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48827"/>
                  </a:ext>
                </a:extLst>
              </a:tr>
              <a:tr h="3609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단가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item_wrote_fee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415748"/>
                  </a:ext>
                </a:extLst>
              </a:tr>
              <a:tr h="360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81783"/>
                  </a:ext>
                </a:extLst>
              </a:tr>
              <a:tr h="24672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견적서 품목번호들로 재고테이블을 조회하여 견적서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에 재고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stock_count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를 빼준 값을 출력한다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860385"/>
                  </a:ext>
                </a:extLst>
              </a:tr>
              <a:tr h="3609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12086"/>
                  </a:ext>
                </a:extLst>
              </a:tr>
              <a:tr h="360953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2019-02-01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39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376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71FC99F-EF8E-4229-8A12-7B6305C1D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44439"/>
              </p:ext>
            </p:extLst>
          </p:nvPr>
        </p:nvGraphicFramePr>
        <p:xfrm>
          <a:off x="838198" y="1481055"/>
          <a:ext cx="10515603" cy="4109777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1097965058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77930258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14137315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00812365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780129625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60185371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453685993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71718180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491108815"/>
                    </a:ext>
                  </a:extLst>
                </a:gridCol>
              </a:tblGrid>
              <a:tr h="30458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제품생산서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601126"/>
                  </a:ext>
                </a:extLst>
              </a:tr>
              <a:tr h="30458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GET_MANUFACTURE_DOC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454461"/>
                  </a:ext>
                </a:extLst>
              </a:tr>
              <a:tr h="304587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747452"/>
                  </a:ext>
                </a:extLst>
              </a:tr>
              <a:tr h="3045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12802"/>
                  </a:ext>
                </a:extLst>
              </a:tr>
              <a:tr h="3045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생산날짜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manufacture_date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347583"/>
                  </a:ext>
                </a:extLst>
              </a:tr>
              <a:tr h="3045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559587"/>
                  </a:ext>
                </a:extLst>
              </a:tr>
              <a:tr h="3045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수량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540390"/>
                  </a:ext>
                </a:extLst>
              </a:tr>
              <a:tr h="3045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95455"/>
                  </a:ext>
                </a:extLst>
              </a:tr>
              <a:tr h="3045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3941"/>
                  </a:ext>
                </a:extLst>
              </a:tr>
              <a:tr h="3045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86668"/>
                  </a:ext>
                </a:extLst>
              </a:tr>
              <a:tr h="3045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230746"/>
                  </a:ext>
                </a:extLst>
              </a:tr>
              <a:tr h="3045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065771"/>
                  </a:ext>
                </a:extLst>
              </a:tr>
              <a:tr h="454733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2019-01-31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손종완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9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261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D74A10F-4771-44F5-9CDB-2081BC32E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437881"/>
              </p:ext>
            </p:extLst>
          </p:nvPr>
        </p:nvGraphicFramePr>
        <p:xfrm>
          <a:off x="838198" y="1481055"/>
          <a:ext cx="10515603" cy="4221865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1572779653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41766350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39530162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770704797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967226870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88253746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973956777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75014195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818717216"/>
                    </a:ext>
                  </a:extLst>
                </a:gridCol>
              </a:tblGrid>
              <a:tr h="21183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 조회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주문조회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776768"/>
                  </a:ext>
                </a:extLst>
              </a:tr>
              <a:tr h="21183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6-1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GET_TRADE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882772"/>
                  </a:ext>
                </a:extLst>
              </a:tr>
              <a:tr h="211839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291443"/>
                  </a:ext>
                </a:extLst>
              </a:tr>
              <a:tr h="21183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513709"/>
                  </a:ext>
                </a:extLst>
              </a:tr>
              <a:tr h="31626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거래날짜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64943"/>
                  </a:ext>
                </a:extLst>
              </a:tr>
              <a:tr h="31626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거래날짜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702477"/>
                  </a:ext>
                </a:extLst>
              </a:tr>
              <a:tr h="31626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679666"/>
                  </a:ext>
                </a:extLst>
              </a:tr>
              <a:tr h="31626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품목요약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item_summary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314370"/>
                  </a:ext>
                </a:extLst>
              </a:tr>
              <a:tr h="31626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총액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total_fee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페이지번호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PageNumber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743920"/>
                  </a:ext>
                </a:extLst>
              </a:tr>
              <a:tr h="31626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거래상태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trade_status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페이지당</a:t>
                      </a: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RowsPerPage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623887"/>
                  </a:ext>
                </a:extLst>
              </a:tr>
              <a:tr h="31626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거래구분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201764"/>
                  </a:ext>
                </a:extLst>
              </a:tr>
              <a:tr h="31626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종료일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datetime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039997"/>
                  </a:ext>
                </a:extLst>
              </a:tr>
              <a:tr h="21183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거래날짜 범위내에 있는 거래들을 조회하여 출력한다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572958"/>
                  </a:ext>
                </a:extLst>
              </a:tr>
              <a:tr h="31626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53879"/>
                  </a:ext>
                </a:extLst>
              </a:tr>
              <a:tr h="316267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2019-02-15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06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82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94910D-838E-43D6-97EE-3D21186A2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071273"/>
              </p:ext>
            </p:extLst>
          </p:nvPr>
        </p:nvGraphicFramePr>
        <p:xfrm>
          <a:off x="838198" y="1481055"/>
          <a:ext cx="10515603" cy="4181665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196468015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212687754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75880283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14731963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706054841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221308514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915842482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92705431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333530178"/>
                    </a:ext>
                  </a:extLst>
                </a:gridCol>
              </a:tblGrid>
              <a:tr h="20982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 조회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주문조회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954729"/>
                  </a:ext>
                </a:extLst>
              </a:tr>
              <a:tr h="20982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6-1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GET_TRADE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692144"/>
                  </a:ext>
                </a:extLst>
              </a:tr>
              <a:tr h="209823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83789"/>
                  </a:ext>
                </a:extLst>
              </a:tr>
              <a:tr h="20982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404938"/>
                  </a:ext>
                </a:extLst>
              </a:tr>
              <a:tr h="3132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거래날짜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268876"/>
                  </a:ext>
                </a:extLst>
              </a:tr>
              <a:tr h="3132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거래날짜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231460"/>
                  </a:ext>
                </a:extLst>
              </a:tr>
              <a:tr h="3132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285243"/>
                  </a:ext>
                </a:extLst>
              </a:tr>
              <a:tr h="3132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품목요약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item_summary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5138"/>
                  </a:ext>
                </a:extLst>
              </a:tr>
              <a:tr h="3132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총액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total_fee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페이지번호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PageNumber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938160"/>
                  </a:ext>
                </a:extLst>
              </a:tr>
              <a:tr h="3132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거래상태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trade_status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페이지당</a:t>
                      </a: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RowsPerPage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026954"/>
                  </a:ext>
                </a:extLst>
              </a:tr>
              <a:tr h="3132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거래구분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060484"/>
                  </a:ext>
                </a:extLst>
              </a:tr>
              <a:tr h="3132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종료일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datetime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346408"/>
                  </a:ext>
                </a:extLst>
              </a:tr>
              <a:tr h="20982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거래날짜 범위내에 있는 거래들을 조회하여 출력한다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651224"/>
                  </a:ext>
                </a:extLst>
              </a:tr>
              <a:tr h="3132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344642"/>
                  </a:ext>
                </a:extLst>
              </a:tr>
              <a:tr h="313255">
                <a:tc gridSpan="4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2019-02-15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394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6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1885070"/>
            <a:ext cx="12192000" cy="2883877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0" y="1911195"/>
            <a:ext cx="12192000" cy="2883877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136525" y="3402427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그룹 메시지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59917" y="3793298"/>
            <a:ext cx="180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공장 내부 인원들의</a:t>
            </a:r>
            <a:endParaRPr lang="en-US" altLang="ko-KR" sz="1200" dirty="0">
              <a:solidFill>
                <a:srgbClr val="BFC7C7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소통을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8100" y="342068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업무 관리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3693" y="3794071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영업</a:t>
            </a:r>
            <a:r>
              <a:rPr lang="en-US" altLang="ko-KR" sz="1200" dirty="0">
                <a:solidFill>
                  <a:srgbClr val="BFC7C7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물류</a:t>
            </a:r>
            <a:r>
              <a:rPr lang="en-US" altLang="ko-KR" sz="1200" dirty="0">
                <a:solidFill>
                  <a:srgbClr val="BFC7C7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재고</a:t>
            </a:r>
            <a:r>
              <a:rPr lang="en-US" altLang="ko-KR" sz="1200" dirty="0">
                <a:solidFill>
                  <a:srgbClr val="BFC7C7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거래</a:t>
            </a:r>
            <a:endParaRPr lang="en-US" altLang="ko-KR" sz="1200" dirty="0">
              <a:solidFill>
                <a:srgbClr val="BFC7C7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생산 업무 </a:t>
            </a:r>
            <a:endParaRPr lang="en-US" altLang="ko-KR" sz="1200" dirty="0">
              <a:solidFill>
                <a:srgbClr val="BFC7C7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조회</a:t>
            </a:r>
            <a:r>
              <a:rPr lang="en-US" altLang="ko-KR" sz="1200" dirty="0">
                <a:solidFill>
                  <a:srgbClr val="BFC7C7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rgbClr val="BFC7C7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삭제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64561" y="3394557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자동 계획수립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2738" y="3756520"/>
            <a:ext cx="180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재고</a:t>
            </a:r>
            <a:r>
              <a:rPr lang="en-US" altLang="ko-KR" sz="1200" dirty="0">
                <a:solidFill>
                  <a:srgbClr val="BFC7C7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견적</a:t>
            </a:r>
            <a:r>
              <a:rPr lang="en-US" altLang="ko-KR" sz="1200" dirty="0">
                <a:solidFill>
                  <a:srgbClr val="BFC7C7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상품 관리</a:t>
            </a:r>
            <a:endParaRPr lang="en-US" altLang="ko-KR" sz="1200" dirty="0">
              <a:solidFill>
                <a:srgbClr val="BFC7C7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및 계획 자동 수립</a:t>
            </a:r>
            <a:endParaRPr lang="en-US" altLang="ko-KR" sz="1200" dirty="0">
              <a:solidFill>
                <a:srgbClr val="BFC7C7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9372" y="3420685"/>
            <a:ext cx="1875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실시간 모니터링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0872" y="3756520"/>
            <a:ext cx="180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실시간 자재 투입 현황</a:t>
            </a:r>
            <a:endParaRPr lang="en-US" altLang="ko-KR" sz="1200" dirty="0">
              <a:solidFill>
                <a:srgbClr val="BFC7C7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및 기계 에러추적</a:t>
            </a:r>
            <a:endParaRPr lang="en-US" altLang="ko-KR" sz="1200" dirty="0">
              <a:solidFill>
                <a:srgbClr val="BFC7C7"/>
              </a:solidFill>
              <a:latin typeface="+mn-ea"/>
            </a:endParaRPr>
          </a:p>
          <a:p>
            <a:pPr algn="ctr"/>
            <a:endParaRPr lang="ko-KR" altLang="en-US" sz="1200" dirty="0">
              <a:solidFill>
                <a:srgbClr val="BFC7C7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929292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8" name="자유형 27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8" name="그룹 77"/>
          <p:cNvGrpSpPr/>
          <p:nvPr/>
        </p:nvGrpSpPr>
        <p:grpSpPr>
          <a:xfrm>
            <a:off x="1056453" y="2160000"/>
            <a:ext cx="1080000" cy="1080000"/>
            <a:chOff x="2979738" y="-1698625"/>
            <a:chExt cx="1609725" cy="1609725"/>
          </a:xfrm>
          <a:solidFill>
            <a:srgbClr val="16A085"/>
          </a:solidFill>
        </p:grpSpPr>
        <p:sp>
          <p:nvSpPr>
            <p:cNvPr id="69" name="Freeform 44"/>
            <p:cNvSpPr>
              <a:spLocks noEditPoints="1"/>
            </p:cNvSpPr>
            <p:nvPr/>
          </p:nvSpPr>
          <p:spPr bwMode="auto">
            <a:xfrm>
              <a:off x="2979738" y="-1698625"/>
              <a:ext cx="1609725" cy="1609725"/>
            </a:xfrm>
            <a:custGeom>
              <a:avLst/>
              <a:gdLst>
                <a:gd name="T0" fmla="*/ 5352 w 6085"/>
                <a:gd name="T1" fmla="*/ 2274 h 6083"/>
                <a:gd name="T2" fmla="*/ 5097 w 6085"/>
                <a:gd name="T3" fmla="*/ 1737 h 6083"/>
                <a:gd name="T4" fmla="*/ 5436 w 6085"/>
                <a:gd name="T5" fmla="*/ 1282 h 6083"/>
                <a:gd name="T6" fmla="*/ 5399 w 6085"/>
                <a:gd name="T7" fmla="*/ 1098 h 6083"/>
                <a:gd name="T8" fmla="*/ 4914 w 6085"/>
                <a:gd name="T9" fmla="*/ 646 h 6083"/>
                <a:gd name="T10" fmla="*/ 4730 w 6085"/>
                <a:gd name="T11" fmla="*/ 682 h 6083"/>
                <a:gd name="T12" fmla="*/ 4139 w 6085"/>
                <a:gd name="T13" fmla="*/ 869 h 6083"/>
                <a:gd name="T14" fmla="*/ 3575 w 6085"/>
                <a:gd name="T15" fmla="*/ 666 h 6083"/>
                <a:gd name="T16" fmla="*/ 3491 w 6085"/>
                <a:gd name="T17" fmla="*/ 104 h 6083"/>
                <a:gd name="T18" fmla="*/ 3334 w 6085"/>
                <a:gd name="T19" fmla="*/ 0 h 6083"/>
                <a:gd name="T20" fmla="*/ 2672 w 6085"/>
                <a:gd name="T21" fmla="*/ 24 h 6083"/>
                <a:gd name="T22" fmla="*/ 2568 w 6085"/>
                <a:gd name="T23" fmla="*/ 180 h 6083"/>
                <a:gd name="T24" fmla="*/ 2275 w 6085"/>
                <a:gd name="T25" fmla="*/ 731 h 6083"/>
                <a:gd name="T26" fmla="*/ 1737 w 6085"/>
                <a:gd name="T27" fmla="*/ 986 h 6083"/>
                <a:gd name="T28" fmla="*/ 1282 w 6085"/>
                <a:gd name="T29" fmla="*/ 647 h 6083"/>
                <a:gd name="T30" fmla="*/ 1099 w 6085"/>
                <a:gd name="T31" fmla="*/ 684 h 6083"/>
                <a:gd name="T32" fmla="*/ 648 w 6085"/>
                <a:gd name="T33" fmla="*/ 1168 h 6083"/>
                <a:gd name="T34" fmla="*/ 684 w 6085"/>
                <a:gd name="T35" fmla="*/ 1352 h 6083"/>
                <a:gd name="T36" fmla="*/ 870 w 6085"/>
                <a:gd name="T37" fmla="*/ 1943 h 6083"/>
                <a:gd name="T38" fmla="*/ 668 w 6085"/>
                <a:gd name="T39" fmla="*/ 2507 h 6083"/>
                <a:gd name="T40" fmla="*/ 105 w 6085"/>
                <a:gd name="T41" fmla="*/ 2591 h 6083"/>
                <a:gd name="T42" fmla="*/ 1 w 6085"/>
                <a:gd name="T43" fmla="*/ 2747 h 6083"/>
                <a:gd name="T44" fmla="*/ 24 w 6085"/>
                <a:gd name="T45" fmla="*/ 3410 h 6083"/>
                <a:gd name="T46" fmla="*/ 181 w 6085"/>
                <a:gd name="T47" fmla="*/ 3514 h 6083"/>
                <a:gd name="T48" fmla="*/ 732 w 6085"/>
                <a:gd name="T49" fmla="*/ 3807 h 6083"/>
                <a:gd name="T50" fmla="*/ 987 w 6085"/>
                <a:gd name="T51" fmla="*/ 4344 h 6083"/>
                <a:gd name="T52" fmla="*/ 648 w 6085"/>
                <a:gd name="T53" fmla="*/ 4800 h 6083"/>
                <a:gd name="T54" fmla="*/ 684 w 6085"/>
                <a:gd name="T55" fmla="*/ 4983 h 6083"/>
                <a:gd name="T56" fmla="*/ 1169 w 6085"/>
                <a:gd name="T57" fmla="*/ 5435 h 6083"/>
                <a:gd name="T58" fmla="*/ 1354 w 6085"/>
                <a:gd name="T59" fmla="*/ 5399 h 6083"/>
                <a:gd name="T60" fmla="*/ 1944 w 6085"/>
                <a:gd name="T61" fmla="*/ 5213 h 6083"/>
                <a:gd name="T62" fmla="*/ 2509 w 6085"/>
                <a:gd name="T63" fmla="*/ 5415 h 6083"/>
                <a:gd name="T64" fmla="*/ 2592 w 6085"/>
                <a:gd name="T65" fmla="*/ 5978 h 6083"/>
                <a:gd name="T66" fmla="*/ 2749 w 6085"/>
                <a:gd name="T67" fmla="*/ 6082 h 6083"/>
                <a:gd name="T68" fmla="*/ 3412 w 6085"/>
                <a:gd name="T69" fmla="*/ 6059 h 6083"/>
                <a:gd name="T70" fmla="*/ 3516 w 6085"/>
                <a:gd name="T71" fmla="*/ 5903 h 6083"/>
                <a:gd name="T72" fmla="*/ 3809 w 6085"/>
                <a:gd name="T73" fmla="*/ 5351 h 6083"/>
                <a:gd name="T74" fmla="*/ 4346 w 6085"/>
                <a:gd name="T75" fmla="*/ 5097 h 6083"/>
                <a:gd name="T76" fmla="*/ 4801 w 6085"/>
                <a:gd name="T77" fmla="*/ 5435 h 6083"/>
                <a:gd name="T78" fmla="*/ 4985 w 6085"/>
                <a:gd name="T79" fmla="*/ 5399 h 6083"/>
                <a:gd name="T80" fmla="*/ 5437 w 6085"/>
                <a:gd name="T81" fmla="*/ 4914 h 6083"/>
                <a:gd name="T82" fmla="*/ 5401 w 6085"/>
                <a:gd name="T83" fmla="*/ 4730 h 6083"/>
                <a:gd name="T84" fmla="*/ 5214 w 6085"/>
                <a:gd name="T85" fmla="*/ 4139 h 6083"/>
                <a:gd name="T86" fmla="*/ 5417 w 6085"/>
                <a:gd name="T87" fmla="*/ 3574 h 6083"/>
                <a:gd name="T88" fmla="*/ 5980 w 6085"/>
                <a:gd name="T89" fmla="*/ 3491 h 6083"/>
                <a:gd name="T90" fmla="*/ 6084 w 6085"/>
                <a:gd name="T91" fmla="*/ 3334 h 6083"/>
                <a:gd name="T92" fmla="*/ 6060 w 6085"/>
                <a:gd name="T93" fmla="*/ 2672 h 6083"/>
                <a:gd name="T94" fmla="*/ 5903 w 6085"/>
                <a:gd name="T95" fmla="*/ 2568 h 6083"/>
                <a:gd name="T96" fmla="*/ 2614 w 6085"/>
                <a:gd name="T97" fmla="*/ 4700 h 6083"/>
                <a:gd name="T98" fmla="*/ 1891 w 6085"/>
                <a:gd name="T99" fmla="*/ 4308 h 6083"/>
                <a:gd name="T100" fmla="*/ 1433 w 6085"/>
                <a:gd name="T101" fmla="*/ 3630 h 6083"/>
                <a:gd name="T102" fmla="*/ 1331 w 6085"/>
                <a:gd name="T103" fmla="*/ 2954 h 6083"/>
                <a:gd name="T104" fmla="*/ 1577 w 6085"/>
                <a:gd name="T105" fmla="*/ 2154 h 6083"/>
                <a:gd name="T106" fmla="*/ 2154 w 6085"/>
                <a:gd name="T107" fmla="*/ 1577 h 6083"/>
                <a:gd name="T108" fmla="*/ 2954 w 6085"/>
                <a:gd name="T109" fmla="*/ 1331 h 6083"/>
                <a:gd name="T110" fmla="*/ 3631 w 6085"/>
                <a:gd name="T111" fmla="*/ 1432 h 6083"/>
                <a:gd name="T112" fmla="*/ 4309 w 6085"/>
                <a:gd name="T113" fmla="*/ 1890 h 6083"/>
                <a:gd name="T114" fmla="*/ 4701 w 6085"/>
                <a:gd name="T115" fmla="*/ 2614 h 6083"/>
                <a:gd name="T116" fmla="*/ 4735 w 6085"/>
                <a:gd name="T117" fmla="*/ 3302 h 6083"/>
                <a:gd name="T118" fmla="*/ 4414 w 6085"/>
                <a:gd name="T119" fmla="*/ 4065 h 6083"/>
                <a:gd name="T120" fmla="*/ 3784 w 6085"/>
                <a:gd name="T121" fmla="*/ 4586 h 6083"/>
                <a:gd name="T122" fmla="*/ 3042 w 6085"/>
                <a:gd name="T123" fmla="*/ 4753 h 6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85" h="6083">
                  <a:moveTo>
                    <a:pt x="5883" y="2567"/>
                  </a:moveTo>
                  <a:lnTo>
                    <a:pt x="5428" y="2567"/>
                  </a:lnTo>
                  <a:lnTo>
                    <a:pt x="5416" y="2507"/>
                  </a:lnTo>
                  <a:lnTo>
                    <a:pt x="5387" y="2389"/>
                  </a:lnTo>
                  <a:lnTo>
                    <a:pt x="5352" y="2274"/>
                  </a:lnTo>
                  <a:lnTo>
                    <a:pt x="5311" y="2161"/>
                  </a:lnTo>
                  <a:lnTo>
                    <a:pt x="5266" y="2051"/>
                  </a:lnTo>
                  <a:lnTo>
                    <a:pt x="5214" y="1943"/>
                  </a:lnTo>
                  <a:lnTo>
                    <a:pt x="5158" y="1839"/>
                  </a:lnTo>
                  <a:lnTo>
                    <a:pt x="5097" y="1737"/>
                  </a:lnTo>
                  <a:lnTo>
                    <a:pt x="5065" y="1688"/>
                  </a:lnTo>
                  <a:lnTo>
                    <a:pt x="5386" y="1367"/>
                  </a:lnTo>
                  <a:lnTo>
                    <a:pt x="5399" y="1352"/>
                  </a:lnTo>
                  <a:lnTo>
                    <a:pt x="5421" y="1319"/>
                  </a:lnTo>
                  <a:lnTo>
                    <a:pt x="5436" y="1282"/>
                  </a:lnTo>
                  <a:lnTo>
                    <a:pt x="5443" y="1244"/>
                  </a:lnTo>
                  <a:lnTo>
                    <a:pt x="5443" y="1205"/>
                  </a:lnTo>
                  <a:lnTo>
                    <a:pt x="5436" y="1168"/>
                  </a:lnTo>
                  <a:lnTo>
                    <a:pt x="5421" y="1131"/>
                  </a:lnTo>
                  <a:lnTo>
                    <a:pt x="5399" y="1098"/>
                  </a:lnTo>
                  <a:lnTo>
                    <a:pt x="5386" y="1083"/>
                  </a:lnTo>
                  <a:lnTo>
                    <a:pt x="4999" y="696"/>
                  </a:lnTo>
                  <a:lnTo>
                    <a:pt x="4984" y="682"/>
                  </a:lnTo>
                  <a:lnTo>
                    <a:pt x="4950" y="661"/>
                  </a:lnTo>
                  <a:lnTo>
                    <a:pt x="4914" y="646"/>
                  </a:lnTo>
                  <a:lnTo>
                    <a:pt x="4876" y="639"/>
                  </a:lnTo>
                  <a:lnTo>
                    <a:pt x="4838" y="639"/>
                  </a:lnTo>
                  <a:lnTo>
                    <a:pt x="4800" y="646"/>
                  </a:lnTo>
                  <a:lnTo>
                    <a:pt x="4763" y="661"/>
                  </a:lnTo>
                  <a:lnTo>
                    <a:pt x="4730" y="682"/>
                  </a:lnTo>
                  <a:lnTo>
                    <a:pt x="4715" y="696"/>
                  </a:lnTo>
                  <a:lnTo>
                    <a:pt x="4394" y="1017"/>
                  </a:lnTo>
                  <a:lnTo>
                    <a:pt x="4345" y="985"/>
                  </a:lnTo>
                  <a:lnTo>
                    <a:pt x="4243" y="925"/>
                  </a:lnTo>
                  <a:lnTo>
                    <a:pt x="4139" y="869"/>
                  </a:lnTo>
                  <a:lnTo>
                    <a:pt x="4031" y="817"/>
                  </a:lnTo>
                  <a:lnTo>
                    <a:pt x="3921" y="771"/>
                  </a:lnTo>
                  <a:lnTo>
                    <a:pt x="3808" y="730"/>
                  </a:lnTo>
                  <a:lnTo>
                    <a:pt x="3693" y="695"/>
                  </a:lnTo>
                  <a:lnTo>
                    <a:pt x="3575" y="666"/>
                  </a:lnTo>
                  <a:lnTo>
                    <a:pt x="3515" y="654"/>
                  </a:lnTo>
                  <a:lnTo>
                    <a:pt x="3515" y="201"/>
                  </a:lnTo>
                  <a:lnTo>
                    <a:pt x="3514" y="180"/>
                  </a:lnTo>
                  <a:lnTo>
                    <a:pt x="3506" y="141"/>
                  </a:lnTo>
                  <a:lnTo>
                    <a:pt x="3491" y="104"/>
                  </a:lnTo>
                  <a:lnTo>
                    <a:pt x="3469" y="72"/>
                  </a:lnTo>
                  <a:lnTo>
                    <a:pt x="3442" y="45"/>
                  </a:lnTo>
                  <a:lnTo>
                    <a:pt x="3410" y="24"/>
                  </a:lnTo>
                  <a:lnTo>
                    <a:pt x="3373" y="8"/>
                  </a:lnTo>
                  <a:lnTo>
                    <a:pt x="3334" y="0"/>
                  </a:lnTo>
                  <a:lnTo>
                    <a:pt x="3314" y="0"/>
                  </a:lnTo>
                  <a:lnTo>
                    <a:pt x="2768" y="0"/>
                  </a:lnTo>
                  <a:lnTo>
                    <a:pt x="2748" y="0"/>
                  </a:lnTo>
                  <a:lnTo>
                    <a:pt x="2709" y="8"/>
                  </a:lnTo>
                  <a:lnTo>
                    <a:pt x="2672" y="24"/>
                  </a:lnTo>
                  <a:lnTo>
                    <a:pt x="2640" y="45"/>
                  </a:lnTo>
                  <a:lnTo>
                    <a:pt x="2613" y="72"/>
                  </a:lnTo>
                  <a:lnTo>
                    <a:pt x="2591" y="104"/>
                  </a:lnTo>
                  <a:lnTo>
                    <a:pt x="2576" y="141"/>
                  </a:lnTo>
                  <a:lnTo>
                    <a:pt x="2568" y="180"/>
                  </a:lnTo>
                  <a:lnTo>
                    <a:pt x="2567" y="201"/>
                  </a:lnTo>
                  <a:lnTo>
                    <a:pt x="2567" y="655"/>
                  </a:lnTo>
                  <a:lnTo>
                    <a:pt x="2508" y="667"/>
                  </a:lnTo>
                  <a:lnTo>
                    <a:pt x="2389" y="697"/>
                  </a:lnTo>
                  <a:lnTo>
                    <a:pt x="2275" y="731"/>
                  </a:lnTo>
                  <a:lnTo>
                    <a:pt x="2161" y="772"/>
                  </a:lnTo>
                  <a:lnTo>
                    <a:pt x="2052" y="817"/>
                  </a:lnTo>
                  <a:lnTo>
                    <a:pt x="1944" y="869"/>
                  </a:lnTo>
                  <a:lnTo>
                    <a:pt x="1840" y="925"/>
                  </a:lnTo>
                  <a:lnTo>
                    <a:pt x="1737" y="986"/>
                  </a:lnTo>
                  <a:lnTo>
                    <a:pt x="1688" y="1019"/>
                  </a:lnTo>
                  <a:lnTo>
                    <a:pt x="1367" y="698"/>
                  </a:lnTo>
                  <a:lnTo>
                    <a:pt x="1352" y="684"/>
                  </a:lnTo>
                  <a:lnTo>
                    <a:pt x="1319" y="662"/>
                  </a:lnTo>
                  <a:lnTo>
                    <a:pt x="1282" y="647"/>
                  </a:lnTo>
                  <a:lnTo>
                    <a:pt x="1244" y="640"/>
                  </a:lnTo>
                  <a:lnTo>
                    <a:pt x="1206" y="640"/>
                  </a:lnTo>
                  <a:lnTo>
                    <a:pt x="1168" y="647"/>
                  </a:lnTo>
                  <a:lnTo>
                    <a:pt x="1132" y="662"/>
                  </a:lnTo>
                  <a:lnTo>
                    <a:pt x="1099" y="684"/>
                  </a:lnTo>
                  <a:lnTo>
                    <a:pt x="1084" y="698"/>
                  </a:lnTo>
                  <a:lnTo>
                    <a:pt x="698" y="1083"/>
                  </a:lnTo>
                  <a:lnTo>
                    <a:pt x="684" y="1098"/>
                  </a:lnTo>
                  <a:lnTo>
                    <a:pt x="662" y="1131"/>
                  </a:lnTo>
                  <a:lnTo>
                    <a:pt x="648" y="1168"/>
                  </a:lnTo>
                  <a:lnTo>
                    <a:pt x="640" y="1205"/>
                  </a:lnTo>
                  <a:lnTo>
                    <a:pt x="640" y="1244"/>
                  </a:lnTo>
                  <a:lnTo>
                    <a:pt x="648" y="1282"/>
                  </a:lnTo>
                  <a:lnTo>
                    <a:pt x="662" y="1319"/>
                  </a:lnTo>
                  <a:lnTo>
                    <a:pt x="684" y="1352"/>
                  </a:lnTo>
                  <a:lnTo>
                    <a:pt x="698" y="1367"/>
                  </a:lnTo>
                  <a:lnTo>
                    <a:pt x="1019" y="1688"/>
                  </a:lnTo>
                  <a:lnTo>
                    <a:pt x="987" y="1737"/>
                  </a:lnTo>
                  <a:lnTo>
                    <a:pt x="926" y="1839"/>
                  </a:lnTo>
                  <a:lnTo>
                    <a:pt x="870" y="1943"/>
                  </a:lnTo>
                  <a:lnTo>
                    <a:pt x="818" y="2051"/>
                  </a:lnTo>
                  <a:lnTo>
                    <a:pt x="773" y="2160"/>
                  </a:lnTo>
                  <a:lnTo>
                    <a:pt x="732" y="2274"/>
                  </a:lnTo>
                  <a:lnTo>
                    <a:pt x="697" y="2389"/>
                  </a:lnTo>
                  <a:lnTo>
                    <a:pt x="668" y="2507"/>
                  </a:lnTo>
                  <a:lnTo>
                    <a:pt x="656" y="2567"/>
                  </a:lnTo>
                  <a:lnTo>
                    <a:pt x="201" y="2567"/>
                  </a:lnTo>
                  <a:lnTo>
                    <a:pt x="181" y="2568"/>
                  </a:lnTo>
                  <a:lnTo>
                    <a:pt x="142" y="2576"/>
                  </a:lnTo>
                  <a:lnTo>
                    <a:pt x="105" y="2591"/>
                  </a:lnTo>
                  <a:lnTo>
                    <a:pt x="73" y="2612"/>
                  </a:lnTo>
                  <a:lnTo>
                    <a:pt x="46" y="2640"/>
                  </a:lnTo>
                  <a:lnTo>
                    <a:pt x="24" y="2672"/>
                  </a:lnTo>
                  <a:lnTo>
                    <a:pt x="9" y="2708"/>
                  </a:lnTo>
                  <a:lnTo>
                    <a:pt x="1" y="2747"/>
                  </a:lnTo>
                  <a:lnTo>
                    <a:pt x="0" y="2768"/>
                  </a:lnTo>
                  <a:lnTo>
                    <a:pt x="0" y="3314"/>
                  </a:lnTo>
                  <a:lnTo>
                    <a:pt x="1" y="3334"/>
                  </a:lnTo>
                  <a:lnTo>
                    <a:pt x="9" y="3373"/>
                  </a:lnTo>
                  <a:lnTo>
                    <a:pt x="24" y="3410"/>
                  </a:lnTo>
                  <a:lnTo>
                    <a:pt x="46" y="3442"/>
                  </a:lnTo>
                  <a:lnTo>
                    <a:pt x="73" y="3469"/>
                  </a:lnTo>
                  <a:lnTo>
                    <a:pt x="105" y="3491"/>
                  </a:lnTo>
                  <a:lnTo>
                    <a:pt x="142" y="3506"/>
                  </a:lnTo>
                  <a:lnTo>
                    <a:pt x="181" y="3514"/>
                  </a:lnTo>
                  <a:lnTo>
                    <a:pt x="201" y="3515"/>
                  </a:lnTo>
                  <a:lnTo>
                    <a:pt x="656" y="3515"/>
                  </a:lnTo>
                  <a:lnTo>
                    <a:pt x="668" y="3574"/>
                  </a:lnTo>
                  <a:lnTo>
                    <a:pt x="697" y="3692"/>
                  </a:lnTo>
                  <a:lnTo>
                    <a:pt x="732" y="3807"/>
                  </a:lnTo>
                  <a:lnTo>
                    <a:pt x="772" y="3921"/>
                  </a:lnTo>
                  <a:lnTo>
                    <a:pt x="818" y="4030"/>
                  </a:lnTo>
                  <a:lnTo>
                    <a:pt x="870" y="4138"/>
                  </a:lnTo>
                  <a:lnTo>
                    <a:pt x="926" y="4242"/>
                  </a:lnTo>
                  <a:lnTo>
                    <a:pt x="987" y="4344"/>
                  </a:lnTo>
                  <a:lnTo>
                    <a:pt x="1019" y="4394"/>
                  </a:lnTo>
                  <a:lnTo>
                    <a:pt x="698" y="4715"/>
                  </a:lnTo>
                  <a:lnTo>
                    <a:pt x="684" y="4730"/>
                  </a:lnTo>
                  <a:lnTo>
                    <a:pt x="662" y="4763"/>
                  </a:lnTo>
                  <a:lnTo>
                    <a:pt x="648" y="4800"/>
                  </a:lnTo>
                  <a:lnTo>
                    <a:pt x="640" y="4838"/>
                  </a:lnTo>
                  <a:lnTo>
                    <a:pt x="640" y="4876"/>
                  </a:lnTo>
                  <a:lnTo>
                    <a:pt x="648" y="4914"/>
                  </a:lnTo>
                  <a:lnTo>
                    <a:pt x="662" y="4950"/>
                  </a:lnTo>
                  <a:lnTo>
                    <a:pt x="684" y="4983"/>
                  </a:lnTo>
                  <a:lnTo>
                    <a:pt x="698" y="4998"/>
                  </a:lnTo>
                  <a:lnTo>
                    <a:pt x="1085" y="5385"/>
                  </a:lnTo>
                  <a:lnTo>
                    <a:pt x="1100" y="5399"/>
                  </a:lnTo>
                  <a:lnTo>
                    <a:pt x="1133" y="5421"/>
                  </a:lnTo>
                  <a:lnTo>
                    <a:pt x="1169" y="5435"/>
                  </a:lnTo>
                  <a:lnTo>
                    <a:pt x="1207" y="5443"/>
                  </a:lnTo>
                  <a:lnTo>
                    <a:pt x="1245" y="5443"/>
                  </a:lnTo>
                  <a:lnTo>
                    <a:pt x="1283" y="5435"/>
                  </a:lnTo>
                  <a:lnTo>
                    <a:pt x="1320" y="5421"/>
                  </a:lnTo>
                  <a:lnTo>
                    <a:pt x="1354" y="5399"/>
                  </a:lnTo>
                  <a:lnTo>
                    <a:pt x="1369" y="5385"/>
                  </a:lnTo>
                  <a:lnTo>
                    <a:pt x="1690" y="5064"/>
                  </a:lnTo>
                  <a:lnTo>
                    <a:pt x="1739" y="5097"/>
                  </a:lnTo>
                  <a:lnTo>
                    <a:pt x="1840" y="5157"/>
                  </a:lnTo>
                  <a:lnTo>
                    <a:pt x="1944" y="5213"/>
                  </a:lnTo>
                  <a:lnTo>
                    <a:pt x="2052" y="5265"/>
                  </a:lnTo>
                  <a:lnTo>
                    <a:pt x="2162" y="5311"/>
                  </a:lnTo>
                  <a:lnTo>
                    <a:pt x="2276" y="5351"/>
                  </a:lnTo>
                  <a:lnTo>
                    <a:pt x="2391" y="5386"/>
                  </a:lnTo>
                  <a:lnTo>
                    <a:pt x="2509" y="5415"/>
                  </a:lnTo>
                  <a:lnTo>
                    <a:pt x="2569" y="5428"/>
                  </a:lnTo>
                  <a:lnTo>
                    <a:pt x="2569" y="5882"/>
                  </a:lnTo>
                  <a:lnTo>
                    <a:pt x="2569" y="5903"/>
                  </a:lnTo>
                  <a:lnTo>
                    <a:pt x="2577" y="5942"/>
                  </a:lnTo>
                  <a:lnTo>
                    <a:pt x="2592" y="5978"/>
                  </a:lnTo>
                  <a:lnTo>
                    <a:pt x="2614" y="6010"/>
                  </a:lnTo>
                  <a:lnTo>
                    <a:pt x="2641" y="6038"/>
                  </a:lnTo>
                  <a:lnTo>
                    <a:pt x="2673" y="6059"/>
                  </a:lnTo>
                  <a:lnTo>
                    <a:pt x="2710" y="6074"/>
                  </a:lnTo>
                  <a:lnTo>
                    <a:pt x="2749" y="6082"/>
                  </a:lnTo>
                  <a:lnTo>
                    <a:pt x="2770" y="6083"/>
                  </a:lnTo>
                  <a:lnTo>
                    <a:pt x="3315" y="6083"/>
                  </a:lnTo>
                  <a:lnTo>
                    <a:pt x="3336" y="6082"/>
                  </a:lnTo>
                  <a:lnTo>
                    <a:pt x="3375" y="6074"/>
                  </a:lnTo>
                  <a:lnTo>
                    <a:pt x="3412" y="6059"/>
                  </a:lnTo>
                  <a:lnTo>
                    <a:pt x="3443" y="6038"/>
                  </a:lnTo>
                  <a:lnTo>
                    <a:pt x="3471" y="6010"/>
                  </a:lnTo>
                  <a:lnTo>
                    <a:pt x="3492" y="5978"/>
                  </a:lnTo>
                  <a:lnTo>
                    <a:pt x="3508" y="5942"/>
                  </a:lnTo>
                  <a:lnTo>
                    <a:pt x="3516" y="5903"/>
                  </a:lnTo>
                  <a:lnTo>
                    <a:pt x="3516" y="5882"/>
                  </a:lnTo>
                  <a:lnTo>
                    <a:pt x="3516" y="5428"/>
                  </a:lnTo>
                  <a:lnTo>
                    <a:pt x="3576" y="5415"/>
                  </a:lnTo>
                  <a:lnTo>
                    <a:pt x="3694" y="5386"/>
                  </a:lnTo>
                  <a:lnTo>
                    <a:pt x="3809" y="5351"/>
                  </a:lnTo>
                  <a:lnTo>
                    <a:pt x="3922" y="5311"/>
                  </a:lnTo>
                  <a:lnTo>
                    <a:pt x="4032" y="5265"/>
                  </a:lnTo>
                  <a:lnTo>
                    <a:pt x="4140" y="5213"/>
                  </a:lnTo>
                  <a:lnTo>
                    <a:pt x="4244" y="5157"/>
                  </a:lnTo>
                  <a:lnTo>
                    <a:pt x="4346" y="5097"/>
                  </a:lnTo>
                  <a:lnTo>
                    <a:pt x="4395" y="5064"/>
                  </a:lnTo>
                  <a:lnTo>
                    <a:pt x="4716" y="5385"/>
                  </a:lnTo>
                  <a:lnTo>
                    <a:pt x="4731" y="5399"/>
                  </a:lnTo>
                  <a:lnTo>
                    <a:pt x="4764" y="5421"/>
                  </a:lnTo>
                  <a:lnTo>
                    <a:pt x="4801" y="5435"/>
                  </a:lnTo>
                  <a:lnTo>
                    <a:pt x="4839" y="5443"/>
                  </a:lnTo>
                  <a:lnTo>
                    <a:pt x="4878" y="5443"/>
                  </a:lnTo>
                  <a:lnTo>
                    <a:pt x="4916" y="5435"/>
                  </a:lnTo>
                  <a:lnTo>
                    <a:pt x="4952" y="5421"/>
                  </a:lnTo>
                  <a:lnTo>
                    <a:pt x="4985" y="5399"/>
                  </a:lnTo>
                  <a:lnTo>
                    <a:pt x="5000" y="5385"/>
                  </a:lnTo>
                  <a:lnTo>
                    <a:pt x="5387" y="4998"/>
                  </a:lnTo>
                  <a:lnTo>
                    <a:pt x="5401" y="4983"/>
                  </a:lnTo>
                  <a:lnTo>
                    <a:pt x="5422" y="4950"/>
                  </a:lnTo>
                  <a:lnTo>
                    <a:pt x="5437" y="4914"/>
                  </a:lnTo>
                  <a:lnTo>
                    <a:pt x="5444" y="4876"/>
                  </a:lnTo>
                  <a:lnTo>
                    <a:pt x="5444" y="4838"/>
                  </a:lnTo>
                  <a:lnTo>
                    <a:pt x="5437" y="4800"/>
                  </a:lnTo>
                  <a:lnTo>
                    <a:pt x="5422" y="4763"/>
                  </a:lnTo>
                  <a:lnTo>
                    <a:pt x="5401" y="4730"/>
                  </a:lnTo>
                  <a:lnTo>
                    <a:pt x="5387" y="4715"/>
                  </a:lnTo>
                  <a:lnTo>
                    <a:pt x="5066" y="4394"/>
                  </a:lnTo>
                  <a:lnTo>
                    <a:pt x="5098" y="4345"/>
                  </a:lnTo>
                  <a:lnTo>
                    <a:pt x="5159" y="4243"/>
                  </a:lnTo>
                  <a:lnTo>
                    <a:pt x="5214" y="4139"/>
                  </a:lnTo>
                  <a:lnTo>
                    <a:pt x="5266" y="4031"/>
                  </a:lnTo>
                  <a:lnTo>
                    <a:pt x="5312" y="3921"/>
                  </a:lnTo>
                  <a:lnTo>
                    <a:pt x="5353" y="3808"/>
                  </a:lnTo>
                  <a:lnTo>
                    <a:pt x="5388" y="3693"/>
                  </a:lnTo>
                  <a:lnTo>
                    <a:pt x="5417" y="3574"/>
                  </a:lnTo>
                  <a:lnTo>
                    <a:pt x="5429" y="3515"/>
                  </a:lnTo>
                  <a:lnTo>
                    <a:pt x="5884" y="3515"/>
                  </a:lnTo>
                  <a:lnTo>
                    <a:pt x="5904" y="3514"/>
                  </a:lnTo>
                  <a:lnTo>
                    <a:pt x="5943" y="3506"/>
                  </a:lnTo>
                  <a:lnTo>
                    <a:pt x="5980" y="3491"/>
                  </a:lnTo>
                  <a:lnTo>
                    <a:pt x="6012" y="3469"/>
                  </a:lnTo>
                  <a:lnTo>
                    <a:pt x="6039" y="3442"/>
                  </a:lnTo>
                  <a:lnTo>
                    <a:pt x="6061" y="3410"/>
                  </a:lnTo>
                  <a:lnTo>
                    <a:pt x="6076" y="3373"/>
                  </a:lnTo>
                  <a:lnTo>
                    <a:pt x="6084" y="3334"/>
                  </a:lnTo>
                  <a:lnTo>
                    <a:pt x="6085" y="3314"/>
                  </a:lnTo>
                  <a:lnTo>
                    <a:pt x="6085" y="2768"/>
                  </a:lnTo>
                  <a:lnTo>
                    <a:pt x="6084" y="2747"/>
                  </a:lnTo>
                  <a:lnTo>
                    <a:pt x="6076" y="2708"/>
                  </a:lnTo>
                  <a:lnTo>
                    <a:pt x="6060" y="2672"/>
                  </a:lnTo>
                  <a:lnTo>
                    <a:pt x="6039" y="2640"/>
                  </a:lnTo>
                  <a:lnTo>
                    <a:pt x="6011" y="2612"/>
                  </a:lnTo>
                  <a:lnTo>
                    <a:pt x="5979" y="2591"/>
                  </a:lnTo>
                  <a:lnTo>
                    <a:pt x="5942" y="2576"/>
                  </a:lnTo>
                  <a:lnTo>
                    <a:pt x="5903" y="2568"/>
                  </a:lnTo>
                  <a:lnTo>
                    <a:pt x="5883" y="2567"/>
                  </a:lnTo>
                  <a:close/>
                  <a:moveTo>
                    <a:pt x="3042" y="4753"/>
                  </a:moveTo>
                  <a:lnTo>
                    <a:pt x="2954" y="4752"/>
                  </a:lnTo>
                  <a:lnTo>
                    <a:pt x="2781" y="4734"/>
                  </a:lnTo>
                  <a:lnTo>
                    <a:pt x="2614" y="4700"/>
                  </a:lnTo>
                  <a:lnTo>
                    <a:pt x="2453" y="4650"/>
                  </a:lnTo>
                  <a:lnTo>
                    <a:pt x="2300" y="4586"/>
                  </a:lnTo>
                  <a:lnTo>
                    <a:pt x="2154" y="4506"/>
                  </a:lnTo>
                  <a:lnTo>
                    <a:pt x="2018" y="4414"/>
                  </a:lnTo>
                  <a:lnTo>
                    <a:pt x="1891" y="4308"/>
                  </a:lnTo>
                  <a:lnTo>
                    <a:pt x="1775" y="4193"/>
                  </a:lnTo>
                  <a:lnTo>
                    <a:pt x="1669" y="4065"/>
                  </a:lnTo>
                  <a:lnTo>
                    <a:pt x="1577" y="3929"/>
                  </a:lnTo>
                  <a:lnTo>
                    <a:pt x="1498" y="3783"/>
                  </a:lnTo>
                  <a:lnTo>
                    <a:pt x="1433" y="3630"/>
                  </a:lnTo>
                  <a:lnTo>
                    <a:pt x="1383" y="3469"/>
                  </a:lnTo>
                  <a:lnTo>
                    <a:pt x="1349" y="3302"/>
                  </a:lnTo>
                  <a:lnTo>
                    <a:pt x="1331" y="3129"/>
                  </a:lnTo>
                  <a:lnTo>
                    <a:pt x="1330" y="3041"/>
                  </a:lnTo>
                  <a:lnTo>
                    <a:pt x="1331" y="2954"/>
                  </a:lnTo>
                  <a:lnTo>
                    <a:pt x="1349" y="2781"/>
                  </a:lnTo>
                  <a:lnTo>
                    <a:pt x="1383" y="2614"/>
                  </a:lnTo>
                  <a:lnTo>
                    <a:pt x="1433" y="2453"/>
                  </a:lnTo>
                  <a:lnTo>
                    <a:pt x="1498" y="2300"/>
                  </a:lnTo>
                  <a:lnTo>
                    <a:pt x="1577" y="2154"/>
                  </a:lnTo>
                  <a:lnTo>
                    <a:pt x="1669" y="2018"/>
                  </a:lnTo>
                  <a:lnTo>
                    <a:pt x="1775" y="1890"/>
                  </a:lnTo>
                  <a:lnTo>
                    <a:pt x="1891" y="1774"/>
                  </a:lnTo>
                  <a:lnTo>
                    <a:pt x="2018" y="1669"/>
                  </a:lnTo>
                  <a:lnTo>
                    <a:pt x="2154" y="1577"/>
                  </a:lnTo>
                  <a:lnTo>
                    <a:pt x="2300" y="1497"/>
                  </a:lnTo>
                  <a:lnTo>
                    <a:pt x="2453" y="1432"/>
                  </a:lnTo>
                  <a:lnTo>
                    <a:pt x="2614" y="1382"/>
                  </a:lnTo>
                  <a:lnTo>
                    <a:pt x="2781" y="1348"/>
                  </a:lnTo>
                  <a:lnTo>
                    <a:pt x="2954" y="1331"/>
                  </a:lnTo>
                  <a:lnTo>
                    <a:pt x="3042" y="1329"/>
                  </a:lnTo>
                  <a:lnTo>
                    <a:pt x="3130" y="1331"/>
                  </a:lnTo>
                  <a:lnTo>
                    <a:pt x="3302" y="1348"/>
                  </a:lnTo>
                  <a:lnTo>
                    <a:pt x="3470" y="1382"/>
                  </a:lnTo>
                  <a:lnTo>
                    <a:pt x="3631" y="1432"/>
                  </a:lnTo>
                  <a:lnTo>
                    <a:pt x="3784" y="1497"/>
                  </a:lnTo>
                  <a:lnTo>
                    <a:pt x="3929" y="1577"/>
                  </a:lnTo>
                  <a:lnTo>
                    <a:pt x="4066" y="1669"/>
                  </a:lnTo>
                  <a:lnTo>
                    <a:pt x="4193" y="1774"/>
                  </a:lnTo>
                  <a:lnTo>
                    <a:pt x="4309" y="1890"/>
                  </a:lnTo>
                  <a:lnTo>
                    <a:pt x="4414" y="2018"/>
                  </a:lnTo>
                  <a:lnTo>
                    <a:pt x="4506" y="2154"/>
                  </a:lnTo>
                  <a:lnTo>
                    <a:pt x="4586" y="2300"/>
                  </a:lnTo>
                  <a:lnTo>
                    <a:pt x="4651" y="2453"/>
                  </a:lnTo>
                  <a:lnTo>
                    <a:pt x="4701" y="2614"/>
                  </a:lnTo>
                  <a:lnTo>
                    <a:pt x="4735" y="2781"/>
                  </a:lnTo>
                  <a:lnTo>
                    <a:pt x="4752" y="2954"/>
                  </a:lnTo>
                  <a:lnTo>
                    <a:pt x="4754" y="3041"/>
                  </a:lnTo>
                  <a:lnTo>
                    <a:pt x="4752" y="3129"/>
                  </a:lnTo>
                  <a:lnTo>
                    <a:pt x="4735" y="3302"/>
                  </a:lnTo>
                  <a:lnTo>
                    <a:pt x="4701" y="3469"/>
                  </a:lnTo>
                  <a:lnTo>
                    <a:pt x="4651" y="3630"/>
                  </a:lnTo>
                  <a:lnTo>
                    <a:pt x="4586" y="3783"/>
                  </a:lnTo>
                  <a:lnTo>
                    <a:pt x="4506" y="3929"/>
                  </a:lnTo>
                  <a:lnTo>
                    <a:pt x="4414" y="4065"/>
                  </a:lnTo>
                  <a:lnTo>
                    <a:pt x="4309" y="4193"/>
                  </a:lnTo>
                  <a:lnTo>
                    <a:pt x="4193" y="4308"/>
                  </a:lnTo>
                  <a:lnTo>
                    <a:pt x="4066" y="4414"/>
                  </a:lnTo>
                  <a:lnTo>
                    <a:pt x="3929" y="4506"/>
                  </a:lnTo>
                  <a:lnTo>
                    <a:pt x="3784" y="4586"/>
                  </a:lnTo>
                  <a:lnTo>
                    <a:pt x="3631" y="4650"/>
                  </a:lnTo>
                  <a:lnTo>
                    <a:pt x="3470" y="4700"/>
                  </a:lnTo>
                  <a:lnTo>
                    <a:pt x="3302" y="4734"/>
                  </a:lnTo>
                  <a:lnTo>
                    <a:pt x="3130" y="4752"/>
                  </a:lnTo>
                  <a:lnTo>
                    <a:pt x="3042" y="47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0" name="Freeform 45"/>
            <p:cNvSpPr>
              <a:spLocks noEditPoints="1"/>
            </p:cNvSpPr>
            <p:nvPr/>
          </p:nvSpPr>
          <p:spPr bwMode="auto">
            <a:xfrm>
              <a:off x="3430588" y="-1247775"/>
              <a:ext cx="708025" cy="708025"/>
            </a:xfrm>
            <a:custGeom>
              <a:avLst/>
              <a:gdLst>
                <a:gd name="T0" fmla="*/ 991 w 2677"/>
                <a:gd name="T1" fmla="*/ 45 h 2676"/>
                <a:gd name="T2" fmla="*/ 509 w 2677"/>
                <a:gd name="T3" fmla="*/ 288 h 2676"/>
                <a:gd name="T4" fmla="*/ 245 w 2677"/>
                <a:gd name="T5" fmla="*/ 566 h 2676"/>
                <a:gd name="T6" fmla="*/ 38 w 2677"/>
                <a:gd name="T7" fmla="*/ 1017 h 2676"/>
                <a:gd name="T8" fmla="*/ 1 w 2677"/>
                <a:gd name="T9" fmla="*/ 1406 h 2676"/>
                <a:gd name="T10" fmla="*/ 132 w 2677"/>
                <a:gd name="T11" fmla="*/ 1917 h 2676"/>
                <a:gd name="T12" fmla="*/ 438 w 2677"/>
                <a:gd name="T13" fmla="*/ 2328 h 2676"/>
                <a:gd name="T14" fmla="*/ 878 w 2677"/>
                <a:gd name="T15" fmla="*/ 2594 h 2676"/>
                <a:gd name="T16" fmla="*/ 1339 w 2677"/>
                <a:gd name="T17" fmla="*/ 2676 h 2676"/>
                <a:gd name="T18" fmla="*/ 1799 w 2677"/>
                <a:gd name="T19" fmla="*/ 2594 h 2676"/>
                <a:gd name="T20" fmla="*/ 2239 w 2677"/>
                <a:gd name="T21" fmla="*/ 2328 h 2676"/>
                <a:gd name="T22" fmla="*/ 2545 w 2677"/>
                <a:gd name="T23" fmla="*/ 1917 h 2676"/>
                <a:gd name="T24" fmla="*/ 2676 w 2677"/>
                <a:gd name="T25" fmla="*/ 1406 h 2676"/>
                <a:gd name="T26" fmla="*/ 2636 w 2677"/>
                <a:gd name="T27" fmla="*/ 1003 h 2676"/>
                <a:gd name="T28" fmla="*/ 2412 w 2677"/>
                <a:gd name="T29" fmla="*/ 537 h 2676"/>
                <a:gd name="T30" fmla="*/ 2033 w 2677"/>
                <a:gd name="T31" fmla="*/ 193 h 2676"/>
                <a:gd name="T32" fmla="*/ 1543 w 2677"/>
                <a:gd name="T33" fmla="*/ 15 h 2676"/>
                <a:gd name="T34" fmla="*/ 1701 w 2677"/>
                <a:gd name="T35" fmla="*/ 1891 h 2676"/>
                <a:gd name="T36" fmla="*/ 1500 w 2677"/>
                <a:gd name="T37" fmla="*/ 2009 h 2676"/>
                <a:gd name="T38" fmla="*/ 1445 w 2677"/>
                <a:gd name="T39" fmla="*/ 2066 h 2676"/>
                <a:gd name="T40" fmla="*/ 1444 w 2677"/>
                <a:gd name="T41" fmla="*/ 2211 h 2676"/>
                <a:gd name="T42" fmla="*/ 1392 w 2677"/>
                <a:gd name="T43" fmla="*/ 2254 h 2676"/>
                <a:gd name="T44" fmla="*/ 1231 w 2677"/>
                <a:gd name="T45" fmla="*/ 2245 h 2676"/>
                <a:gd name="T46" fmla="*/ 1209 w 2677"/>
                <a:gd name="T47" fmla="*/ 2152 h 2676"/>
                <a:gd name="T48" fmla="*/ 1191 w 2677"/>
                <a:gd name="T49" fmla="*/ 2044 h 2676"/>
                <a:gd name="T50" fmla="*/ 1000 w 2677"/>
                <a:gd name="T51" fmla="*/ 2000 h 2676"/>
                <a:gd name="T52" fmla="*/ 872 w 2677"/>
                <a:gd name="T53" fmla="*/ 1940 h 2676"/>
                <a:gd name="T54" fmla="*/ 889 w 2677"/>
                <a:gd name="T55" fmla="*/ 1801 h 2676"/>
                <a:gd name="T56" fmla="*/ 943 w 2677"/>
                <a:gd name="T57" fmla="*/ 1688 h 2676"/>
                <a:gd name="T58" fmla="*/ 1076 w 2677"/>
                <a:gd name="T59" fmla="*/ 1742 h 2676"/>
                <a:gd name="T60" fmla="*/ 1259 w 2677"/>
                <a:gd name="T61" fmla="*/ 1780 h 2676"/>
                <a:gd name="T62" fmla="*/ 1402 w 2677"/>
                <a:gd name="T63" fmla="*/ 1757 h 2676"/>
                <a:gd name="T64" fmla="*/ 1484 w 2677"/>
                <a:gd name="T65" fmla="*/ 1669 h 2676"/>
                <a:gd name="T66" fmla="*/ 1447 w 2677"/>
                <a:gd name="T67" fmla="*/ 1544 h 2676"/>
                <a:gd name="T68" fmla="*/ 1339 w 2677"/>
                <a:gd name="T69" fmla="*/ 1476 h 2676"/>
                <a:gd name="T70" fmla="*/ 1082 w 2677"/>
                <a:gd name="T71" fmla="*/ 1360 h 2676"/>
                <a:gd name="T72" fmla="*/ 939 w 2677"/>
                <a:gd name="T73" fmla="*/ 1237 h 2676"/>
                <a:gd name="T74" fmla="*/ 874 w 2677"/>
                <a:gd name="T75" fmla="*/ 1041 h 2676"/>
                <a:gd name="T76" fmla="*/ 912 w 2677"/>
                <a:gd name="T77" fmla="*/ 860 h 2676"/>
                <a:gd name="T78" fmla="*/ 1070 w 2677"/>
                <a:gd name="T79" fmla="*/ 694 h 2676"/>
                <a:gd name="T80" fmla="*/ 1209 w 2677"/>
                <a:gd name="T81" fmla="*/ 632 h 2676"/>
                <a:gd name="T82" fmla="*/ 1226 w 2677"/>
                <a:gd name="T83" fmla="*/ 486 h 2676"/>
                <a:gd name="T84" fmla="*/ 1271 w 2677"/>
                <a:gd name="T85" fmla="*/ 421 h 2676"/>
                <a:gd name="T86" fmla="*/ 1418 w 2677"/>
                <a:gd name="T87" fmla="*/ 424 h 2676"/>
                <a:gd name="T88" fmla="*/ 1455 w 2677"/>
                <a:gd name="T89" fmla="*/ 496 h 2676"/>
                <a:gd name="T90" fmla="*/ 1475 w 2677"/>
                <a:gd name="T91" fmla="*/ 617 h 2676"/>
                <a:gd name="T92" fmla="*/ 1672 w 2677"/>
                <a:gd name="T93" fmla="*/ 665 h 2676"/>
                <a:gd name="T94" fmla="*/ 1752 w 2677"/>
                <a:gd name="T95" fmla="*/ 719 h 2676"/>
                <a:gd name="T96" fmla="*/ 1706 w 2677"/>
                <a:gd name="T97" fmla="*/ 900 h 2676"/>
                <a:gd name="T98" fmla="*/ 1647 w 2677"/>
                <a:gd name="T99" fmla="*/ 938 h 2676"/>
                <a:gd name="T100" fmla="*/ 1459 w 2677"/>
                <a:gd name="T101" fmla="*/ 879 h 2676"/>
                <a:gd name="T102" fmla="*/ 1290 w 2677"/>
                <a:gd name="T103" fmla="*/ 883 h 2676"/>
                <a:gd name="T104" fmla="*/ 1213 w 2677"/>
                <a:gd name="T105" fmla="*/ 939 h 2676"/>
                <a:gd name="T106" fmla="*/ 1213 w 2677"/>
                <a:gd name="T107" fmla="*/ 1045 h 2676"/>
                <a:gd name="T108" fmla="*/ 1336 w 2677"/>
                <a:gd name="T109" fmla="*/ 1136 h 2676"/>
                <a:gd name="T110" fmla="*/ 1593 w 2677"/>
                <a:gd name="T111" fmla="*/ 1252 h 2676"/>
                <a:gd name="T112" fmla="*/ 1720 w 2677"/>
                <a:gd name="T113" fmla="*/ 1357 h 2676"/>
                <a:gd name="T114" fmla="*/ 1813 w 2677"/>
                <a:gd name="T115" fmla="*/ 1641 h 2676"/>
                <a:gd name="T116" fmla="*/ 1763 w 2677"/>
                <a:gd name="T117" fmla="*/ 1808 h 2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77" h="2676">
                  <a:moveTo>
                    <a:pt x="1339" y="0"/>
                  </a:moveTo>
                  <a:lnTo>
                    <a:pt x="1267" y="1"/>
                  </a:lnTo>
                  <a:lnTo>
                    <a:pt x="1126" y="16"/>
                  </a:lnTo>
                  <a:lnTo>
                    <a:pt x="991" y="45"/>
                  </a:lnTo>
                  <a:lnTo>
                    <a:pt x="860" y="88"/>
                  </a:lnTo>
                  <a:lnTo>
                    <a:pt x="735" y="143"/>
                  </a:lnTo>
                  <a:lnTo>
                    <a:pt x="619" y="209"/>
                  </a:lnTo>
                  <a:lnTo>
                    <a:pt x="509" y="288"/>
                  </a:lnTo>
                  <a:lnTo>
                    <a:pt x="409" y="375"/>
                  </a:lnTo>
                  <a:lnTo>
                    <a:pt x="362" y="423"/>
                  </a:lnTo>
                  <a:lnTo>
                    <a:pt x="321" y="469"/>
                  </a:lnTo>
                  <a:lnTo>
                    <a:pt x="245" y="566"/>
                  </a:lnTo>
                  <a:lnTo>
                    <a:pt x="179" y="670"/>
                  </a:lnTo>
                  <a:lnTo>
                    <a:pt x="122" y="781"/>
                  </a:lnTo>
                  <a:lnTo>
                    <a:pt x="75" y="896"/>
                  </a:lnTo>
                  <a:lnTo>
                    <a:pt x="38" y="1017"/>
                  </a:lnTo>
                  <a:lnTo>
                    <a:pt x="14" y="1142"/>
                  </a:lnTo>
                  <a:lnTo>
                    <a:pt x="1" y="1272"/>
                  </a:lnTo>
                  <a:lnTo>
                    <a:pt x="0" y="1337"/>
                  </a:lnTo>
                  <a:lnTo>
                    <a:pt x="1" y="1406"/>
                  </a:lnTo>
                  <a:lnTo>
                    <a:pt x="15" y="1541"/>
                  </a:lnTo>
                  <a:lnTo>
                    <a:pt x="42" y="1671"/>
                  </a:lnTo>
                  <a:lnTo>
                    <a:pt x="82" y="1798"/>
                  </a:lnTo>
                  <a:lnTo>
                    <a:pt x="132" y="1917"/>
                  </a:lnTo>
                  <a:lnTo>
                    <a:pt x="194" y="2032"/>
                  </a:lnTo>
                  <a:lnTo>
                    <a:pt x="265" y="2138"/>
                  </a:lnTo>
                  <a:lnTo>
                    <a:pt x="348" y="2238"/>
                  </a:lnTo>
                  <a:lnTo>
                    <a:pt x="438" y="2328"/>
                  </a:lnTo>
                  <a:lnTo>
                    <a:pt x="538" y="2410"/>
                  </a:lnTo>
                  <a:lnTo>
                    <a:pt x="644" y="2482"/>
                  </a:lnTo>
                  <a:lnTo>
                    <a:pt x="759" y="2544"/>
                  </a:lnTo>
                  <a:lnTo>
                    <a:pt x="878" y="2594"/>
                  </a:lnTo>
                  <a:lnTo>
                    <a:pt x="1004" y="2634"/>
                  </a:lnTo>
                  <a:lnTo>
                    <a:pt x="1135" y="2661"/>
                  </a:lnTo>
                  <a:lnTo>
                    <a:pt x="1270" y="2674"/>
                  </a:lnTo>
                  <a:lnTo>
                    <a:pt x="1339" y="2676"/>
                  </a:lnTo>
                  <a:lnTo>
                    <a:pt x="1408" y="2674"/>
                  </a:lnTo>
                  <a:lnTo>
                    <a:pt x="1543" y="2661"/>
                  </a:lnTo>
                  <a:lnTo>
                    <a:pt x="1673" y="2634"/>
                  </a:lnTo>
                  <a:lnTo>
                    <a:pt x="1799" y="2594"/>
                  </a:lnTo>
                  <a:lnTo>
                    <a:pt x="1919" y="2544"/>
                  </a:lnTo>
                  <a:lnTo>
                    <a:pt x="2033" y="2482"/>
                  </a:lnTo>
                  <a:lnTo>
                    <a:pt x="2139" y="2410"/>
                  </a:lnTo>
                  <a:lnTo>
                    <a:pt x="2239" y="2328"/>
                  </a:lnTo>
                  <a:lnTo>
                    <a:pt x="2330" y="2238"/>
                  </a:lnTo>
                  <a:lnTo>
                    <a:pt x="2412" y="2138"/>
                  </a:lnTo>
                  <a:lnTo>
                    <a:pt x="2484" y="2032"/>
                  </a:lnTo>
                  <a:lnTo>
                    <a:pt x="2545" y="1917"/>
                  </a:lnTo>
                  <a:lnTo>
                    <a:pt x="2596" y="1798"/>
                  </a:lnTo>
                  <a:lnTo>
                    <a:pt x="2636" y="1671"/>
                  </a:lnTo>
                  <a:lnTo>
                    <a:pt x="2662" y="1541"/>
                  </a:lnTo>
                  <a:lnTo>
                    <a:pt x="2676" y="1406"/>
                  </a:lnTo>
                  <a:lnTo>
                    <a:pt x="2677" y="1337"/>
                  </a:lnTo>
                  <a:lnTo>
                    <a:pt x="2676" y="1268"/>
                  </a:lnTo>
                  <a:lnTo>
                    <a:pt x="2662" y="1133"/>
                  </a:lnTo>
                  <a:lnTo>
                    <a:pt x="2636" y="1003"/>
                  </a:lnTo>
                  <a:lnTo>
                    <a:pt x="2596" y="877"/>
                  </a:lnTo>
                  <a:lnTo>
                    <a:pt x="2545" y="758"/>
                  </a:lnTo>
                  <a:lnTo>
                    <a:pt x="2484" y="644"/>
                  </a:lnTo>
                  <a:lnTo>
                    <a:pt x="2412" y="537"/>
                  </a:lnTo>
                  <a:lnTo>
                    <a:pt x="2330" y="438"/>
                  </a:lnTo>
                  <a:lnTo>
                    <a:pt x="2239" y="347"/>
                  </a:lnTo>
                  <a:lnTo>
                    <a:pt x="2139" y="265"/>
                  </a:lnTo>
                  <a:lnTo>
                    <a:pt x="2033" y="193"/>
                  </a:lnTo>
                  <a:lnTo>
                    <a:pt x="1919" y="132"/>
                  </a:lnTo>
                  <a:lnTo>
                    <a:pt x="1799" y="81"/>
                  </a:lnTo>
                  <a:lnTo>
                    <a:pt x="1673" y="41"/>
                  </a:lnTo>
                  <a:lnTo>
                    <a:pt x="1543" y="15"/>
                  </a:lnTo>
                  <a:lnTo>
                    <a:pt x="1408" y="1"/>
                  </a:lnTo>
                  <a:lnTo>
                    <a:pt x="1339" y="0"/>
                  </a:lnTo>
                  <a:close/>
                  <a:moveTo>
                    <a:pt x="1723" y="1865"/>
                  </a:moveTo>
                  <a:lnTo>
                    <a:pt x="1701" y="1891"/>
                  </a:lnTo>
                  <a:lnTo>
                    <a:pt x="1650" y="1937"/>
                  </a:lnTo>
                  <a:lnTo>
                    <a:pt x="1594" y="1973"/>
                  </a:lnTo>
                  <a:lnTo>
                    <a:pt x="1533" y="1999"/>
                  </a:lnTo>
                  <a:lnTo>
                    <a:pt x="1500" y="2009"/>
                  </a:lnTo>
                  <a:lnTo>
                    <a:pt x="1486" y="2013"/>
                  </a:lnTo>
                  <a:lnTo>
                    <a:pt x="1465" y="2025"/>
                  </a:lnTo>
                  <a:lnTo>
                    <a:pt x="1450" y="2042"/>
                  </a:lnTo>
                  <a:lnTo>
                    <a:pt x="1445" y="2066"/>
                  </a:lnTo>
                  <a:lnTo>
                    <a:pt x="1445" y="2080"/>
                  </a:lnTo>
                  <a:lnTo>
                    <a:pt x="1446" y="2139"/>
                  </a:lnTo>
                  <a:lnTo>
                    <a:pt x="1445" y="2199"/>
                  </a:lnTo>
                  <a:lnTo>
                    <a:pt x="1444" y="2211"/>
                  </a:lnTo>
                  <a:lnTo>
                    <a:pt x="1438" y="2231"/>
                  </a:lnTo>
                  <a:lnTo>
                    <a:pt x="1425" y="2245"/>
                  </a:lnTo>
                  <a:lnTo>
                    <a:pt x="1405" y="2253"/>
                  </a:lnTo>
                  <a:lnTo>
                    <a:pt x="1392" y="2254"/>
                  </a:lnTo>
                  <a:lnTo>
                    <a:pt x="1329" y="2255"/>
                  </a:lnTo>
                  <a:lnTo>
                    <a:pt x="1265" y="2254"/>
                  </a:lnTo>
                  <a:lnTo>
                    <a:pt x="1252" y="2253"/>
                  </a:lnTo>
                  <a:lnTo>
                    <a:pt x="1231" y="2245"/>
                  </a:lnTo>
                  <a:lnTo>
                    <a:pt x="1216" y="2230"/>
                  </a:lnTo>
                  <a:lnTo>
                    <a:pt x="1210" y="2209"/>
                  </a:lnTo>
                  <a:lnTo>
                    <a:pt x="1209" y="2196"/>
                  </a:lnTo>
                  <a:lnTo>
                    <a:pt x="1209" y="2152"/>
                  </a:lnTo>
                  <a:lnTo>
                    <a:pt x="1208" y="2109"/>
                  </a:lnTo>
                  <a:lnTo>
                    <a:pt x="1207" y="2087"/>
                  </a:lnTo>
                  <a:lnTo>
                    <a:pt x="1204" y="2059"/>
                  </a:lnTo>
                  <a:lnTo>
                    <a:pt x="1191" y="2044"/>
                  </a:lnTo>
                  <a:lnTo>
                    <a:pt x="1165" y="2036"/>
                  </a:lnTo>
                  <a:lnTo>
                    <a:pt x="1144" y="2033"/>
                  </a:lnTo>
                  <a:lnTo>
                    <a:pt x="1086" y="2023"/>
                  </a:lnTo>
                  <a:lnTo>
                    <a:pt x="1000" y="2000"/>
                  </a:lnTo>
                  <a:lnTo>
                    <a:pt x="944" y="1980"/>
                  </a:lnTo>
                  <a:lnTo>
                    <a:pt x="917" y="1968"/>
                  </a:lnTo>
                  <a:lnTo>
                    <a:pt x="897" y="1958"/>
                  </a:lnTo>
                  <a:lnTo>
                    <a:pt x="872" y="1940"/>
                  </a:lnTo>
                  <a:lnTo>
                    <a:pt x="863" y="1917"/>
                  </a:lnTo>
                  <a:lnTo>
                    <a:pt x="865" y="1887"/>
                  </a:lnTo>
                  <a:lnTo>
                    <a:pt x="871" y="1867"/>
                  </a:lnTo>
                  <a:lnTo>
                    <a:pt x="889" y="1801"/>
                  </a:lnTo>
                  <a:lnTo>
                    <a:pt x="908" y="1735"/>
                  </a:lnTo>
                  <a:lnTo>
                    <a:pt x="914" y="1718"/>
                  </a:lnTo>
                  <a:lnTo>
                    <a:pt x="927" y="1696"/>
                  </a:lnTo>
                  <a:lnTo>
                    <a:pt x="943" y="1688"/>
                  </a:lnTo>
                  <a:lnTo>
                    <a:pt x="968" y="1695"/>
                  </a:lnTo>
                  <a:lnTo>
                    <a:pt x="984" y="1703"/>
                  </a:lnTo>
                  <a:lnTo>
                    <a:pt x="1015" y="1718"/>
                  </a:lnTo>
                  <a:lnTo>
                    <a:pt x="1076" y="1742"/>
                  </a:lnTo>
                  <a:lnTo>
                    <a:pt x="1139" y="1760"/>
                  </a:lnTo>
                  <a:lnTo>
                    <a:pt x="1203" y="1773"/>
                  </a:lnTo>
                  <a:lnTo>
                    <a:pt x="1238" y="1778"/>
                  </a:lnTo>
                  <a:lnTo>
                    <a:pt x="1259" y="1780"/>
                  </a:lnTo>
                  <a:lnTo>
                    <a:pt x="1301" y="1781"/>
                  </a:lnTo>
                  <a:lnTo>
                    <a:pt x="1342" y="1775"/>
                  </a:lnTo>
                  <a:lnTo>
                    <a:pt x="1383" y="1765"/>
                  </a:lnTo>
                  <a:lnTo>
                    <a:pt x="1402" y="1757"/>
                  </a:lnTo>
                  <a:lnTo>
                    <a:pt x="1420" y="1748"/>
                  </a:lnTo>
                  <a:lnTo>
                    <a:pt x="1449" y="1726"/>
                  </a:lnTo>
                  <a:lnTo>
                    <a:pt x="1471" y="1700"/>
                  </a:lnTo>
                  <a:lnTo>
                    <a:pt x="1484" y="1669"/>
                  </a:lnTo>
                  <a:lnTo>
                    <a:pt x="1488" y="1637"/>
                  </a:lnTo>
                  <a:lnTo>
                    <a:pt x="1484" y="1605"/>
                  </a:lnTo>
                  <a:lnTo>
                    <a:pt x="1471" y="1573"/>
                  </a:lnTo>
                  <a:lnTo>
                    <a:pt x="1447" y="1544"/>
                  </a:lnTo>
                  <a:lnTo>
                    <a:pt x="1433" y="1531"/>
                  </a:lnTo>
                  <a:lnTo>
                    <a:pt x="1411" y="1514"/>
                  </a:lnTo>
                  <a:lnTo>
                    <a:pt x="1364" y="1487"/>
                  </a:lnTo>
                  <a:lnTo>
                    <a:pt x="1339" y="1476"/>
                  </a:lnTo>
                  <a:lnTo>
                    <a:pt x="1274" y="1448"/>
                  </a:lnTo>
                  <a:lnTo>
                    <a:pt x="1175" y="1408"/>
                  </a:lnTo>
                  <a:lnTo>
                    <a:pt x="1112" y="1377"/>
                  </a:lnTo>
                  <a:lnTo>
                    <a:pt x="1082" y="1360"/>
                  </a:lnTo>
                  <a:lnTo>
                    <a:pt x="1057" y="1345"/>
                  </a:lnTo>
                  <a:lnTo>
                    <a:pt x="1013" y="1312"/>
                  </a:lnTo>
                  <a:lnTo>
                    <a:pt x="973" y="1277"/>
                  </a:lnTo>
                  <a:lnTo>
                    <a:pt x="939" y="1237"/>
                  </a:lnTo>
                  <a:lnTo>
                    <a:pt x="912" y="1194"/>
                  </a:lnTo>
                  <a:lnTo>
                    <a:pt x="892" y="1147"/>
                  </a:lnTo>
                  <a:lnTo>
                    <a:pt x="879" y="1096"/>
                  </a:lnTo>
                  <a:lnTo>
                    <a:pt x="874" y="1041"/>
                  </a:lnTo>
                  <a:lnTo>
                    <a:pt x="875" y="1011"/>
                  </a:lnTo>
                  <a:lnTo>
                    <a:pt x="878" y="977"/>
                  </a:lnTo>
                  <a:lnTo>
                    <a:pt x="891" y="915"/>
                  </a:lnTo>
                  <a:lnTo>
                    <a:pt x="912" y="860"/>
                  </a:lnTo>
                  <a:lnTo>
                    <a:pt x="940" y="810"/>
                  </a:lnTo>
                  <a:lnTo>
                    <a:pt x="976" y="766"/>
                  </a:lnTo>
                  <a:lnTo>
                    <a:pt x="1020" y="727"/>
                  </a:lnTo>
                  <a:lnTo>
                    <a:pt x="1070" y="694"/>
                  </a:lnTo>
                  <a:lnTo>
                    <a:pt x="1126" y="666"/>
                  </a:lnTo>
                  <a:lnTo>
                    <a:pt x="1157" y="654"/>
                  </a:lnTo>
                  <a:lnTo>
                    <a:pt x="1180" y="646"/>
                  </a:lnTo>
                  <a:lnTo>
                    <a:pt x="1209" y="632"/>
                  </a:lnTo>
                  <a:lnTo>
                    <a:pt x="1223" y="614"/>
                  </a:lnTo>
                  <a:lnTo>
                    <a:pt x="1226" y="584"/>
                  </a:lnTo>
                  <a:lnTo>
                    <a:pt x="1226" y="559"/>
                  </a:lnTo>
                  <a:lnTo>
                    <a:pt x="1226" y="486"/>
                  </a:lnTo>
                  <a:lnTo>
                    <a:pt x="1227" y="467"/>
                  </a:lnTo>
                  <a:lnTo>
                    <a:pt x="1232" y="441"/>
                  </a:lnTo>
                  <a:lnTo>
                    <a:pt x="1246" y="427"/>
                  </a:lnTo>
                  <a:lnTo>
                    <a:pt x="1271" y="421"/>
                  </a:lnTo>
                  <a:lnTo>
                    <a:pt x="1290" y="421"/>
                  </a:lnTo>
                  <a:lnTo>
                    <a:pt x="1340" y="421"/>
                  </a:lnTo>
                  <a:lnTo>
                    <a:pt x="1380" y="421"/>
                  </a:lnTo>
                  <a:lnTo>
                    <a:pt x="1418" y="424"/>
                  </a:lnTo>
                  <a:lnTo>
                    <a:pt x="1435" y="430"/>
                  </a:lnTo>
                  <a:lnTo>
                    <a:pt x="1446" y="441"/>
                  </a:lnTo>
                  <a:lnTo>
                    <a:pt x="1452" y="458"/>
                  </a:lnTo>
                  <a:lnTo>
                    <a:pt x="1455" y="496"/>
                  </a:lnTo>
                  <a:lnTo>
                    <a:pt x="1455" y="537"/>
                  </a:lnTo>
                  <a:lnTo>
                    <a:pt x="1455" y="565"/>
                  </a:lnTo>
                  <a:lnTo>
                    <a:pt x="1460" y="599"/>
                  </a:lnTo>
                  <a:lnTo>
                    <a:pt x="1475" y="617"/>
                  </a:lnTo>
                  <a:lnTo>
                    <a:pt x="1509" y="626"/>
                  </a:lnTo>
                  <a:lnTo>
                    <a:pt x="1537" y="630"/>
                  </a:lnTo>
                  <a:lnTo>
                    <a:pt x="1583" y="639"/>
                  </a:lnTo>
                  <a:lnTo>
                    <a:pt x="1672" y="665"/>
                  </a:lnTo>
                  <a:lnTo>
                    <a:pt x="1716" y="683"/>
                  </a:lnTo>
                  <a:lnTo>
                    <a:pt x="1727" y="688"/>
                  </a:lnTo>
                  <a:lnTo>
                    <a:pt x="1743" y="702"/>
                  </a:lnTo>
                  <a:lnTo>
                    <a:pt x="1752" y="719"/>
                  </a:lnTo>
                  <a:lnTo>
                    <a:pt x="1753" y="740"/>
                  </a:lnTo>
                  <a:lnTo>
                    <a:pt x="1749" y="752"/>
                  </a:lnTo>
                  <a:lnTo>
                    <a:pt x="1728" y="827"/>
                  </a:lnTo>
                  <a:lnTo>
                    <a:pt x="1706" y="900"/>
                  </a:lnTo>
                  <a:lnTo>
                    <a:pt x="1700" y="916"/>
                  </a:lnTo>
                  <a:lnTo>
                    <a:pt x="1687" y="936"/>
                  </a:lnTo>
                  <a:lnTo>
                    <a:pt x="1670" y="944"/>
                  </a:lnTo>
                  <a:lnTo>
                    <a:pt x="1647" y="938"/>
                  </a:lnTo>
                  <a:lnTo>
                    <a:pt x="1631" y="931"/>
                  </a:lnTo>
                  <a:lnTo>
                    <a:pt x="1598" y="916"/>
                  </a:lnTo>
                  <a:lnTo>
                    <a:pt x="1529" y="893"/>
                  </a:lnTo>
                  <a:lnTo>
                    <a:pt x="1459" y="879"/>
                  </a:lnTo>
                  <a:lnTo>
                    <a:pt x="1385" y="874"/>
                  </a:lnTo>
                  <a:lnTo>
                    <a:pt x="1347" y="875"/>
                  </a:lnTo>
                  <a:lnTo>
                    <a:pt x="1328" y="876"/>
                  </a:lnTo>
                  <a:lnTo>
                    <a:pt x="1290" y="883"/>
                  </a:lnTo>
                  <a:lnTo>
                    <a:pt x="1272" y="890"/>
                  </a:lnTo>
                  <a:lnTo>
                    <a:pt x="1257" y="898"/>
                  </a:lnTo>
                  <a:lnTo>
                    <a:pt x="1232" y="916"/>
                  </a:lnTo>
                  <a:lnTo>
                    <a:pt x="1213" y="939"/>
                  </a:lnTo>
                  <a:lnTo>
                    <a:pt x="1202" y="964"/>
                  </a:lnTo>
                  <a:lnTo>
                    <a:pt x="1198" y="992"/>
                  </a:lnTo>
                  <a:lnTo>
                    <a:pt x="1202" y="1019"/>
                  </a:lnTo>
                  <a:lnTo>
                    <a:pt x="1213" y="1045"/>
                  </a:lnTo>
                  <a:lnTo>
                    <a:pt x="1233" y="1070"/>
                  </a:lnTo>
                  <a:lnTo>
                    <a:pt x="1246" y="1081"/>
                  </a:lnTo>
                  <a:lnTo>
                    <a:pt x="1274" y="1103"/>
                  </a:lnTo>
                  <a:lnTo>
                    <a:pt x="1336" y="1136"/>
                  </a:lnTo>
                  <a:lnTo>
                    <a:pt x="1369" y="1150"/>
                  </a:lnTo>
                  <a:lnTo>
                    <a:pt x="1425" y="1173"/>
                  </a:lnTo>
                  <a:lnTo>
                    <a:pt x="1539" y="1223"/>
                  </a:lnTo>
                  <a:lnTo>
                    <a:pt x="1593" y="1252"/>
                  </a:lnTo>
                  <a:lnTo>
                    <a:pt x="1615" y="1265"/>
                  </a:lnTo>
                  <a:lnTo>
                    <a:pt x="1654" y="1292"/>
                  </a:lnTo>
                  <a:lnTo>
                    <a:pt x="1688" y="1323"/>
                  </a:lnTo>
                  <a:lnTo>
                    <a:pt x="1720" y="1357"/>
                  </a:lnTo>
                  <a:lnTo>
                    <a:pt x="1759" y="1411"/>
                  </a:lnTo>
                  <a:lnTo>
                    <a:pt x="1795" y="1492"/>
                  </a:lnTo>
                  <a:lnTo>
                    <a:pt x="1813" y="1576"/>
                  </a:lnTo>
                  <a:lnTo>
                    <a:pt x="1813" y="1641"/>
                  </a:lnTo>
                  <a:lnTo>
                    <a:pt x="1808" y="1684"/>
                  </a:lnTo>
                  <a:lnTo>
                    <a:pt x="1798" y="1727"/>
                  </a:lnTo>
                  <a:lnTo>
                    <a:pt x="1783" y="1768"/>
                  </a:lnTo>
                  <a:lnTo>
                    <a:pt x="1763" y="1808"/>
                  </a:lnTo>
                  <a:lnTo>
                    <a:pt x="1738" y="1847"/>
                  </a:lnTo>
                  <a:lnTo>
                    <a:pt x="1723" y="18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pic>
        <p:nvPicPr>
          <p:cNvPr id="9217" name="Picture 1" descr="C:\Users\GD16\Downloads\pl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8927" y="2360297"/>
            <a:ext cx="1080000" cy="824728"/>
          </a:xfrm>
          <a:prstGeom prst="rect">
            <a:avLst/>
          </a:prstGeom>
          <a:noFill/>
        </p:spPr>
      </p:pic>
      <p:pic>
        <p:nvPicPr>
          <p:cNvPr id="67" name="그림 66" descr="messag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36768" y="2263345"/>
            <a:ext cx="1080000" cy="10800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307874" y="3425039"/>
            <a:ext cx="1875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기계 관리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330239" y="3800064"/>
            <a:ext cx="180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기계 명령 전달</a:t>
            </a:r>
            <a:endParaRPr lang="en-US" altLang="ko-KR" sz="1200" dirty="0">
              <a:solidFill>
                <a:srgbClr val="BFC7C7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rgbClr val="BFC7C7"/>
                </a:solidFill>
                <a:latin typeface="+mn-ea"/>
              </a:rPr>
              <a:t>상태 조정</a:t>
            </a:r>
            <a:endParaRPr lang="en-US" altLang="ko-KR" sz="1200" dirty="0">
              <a:solidFill>
                <a:srgbClr val="BFC7C7"/>
              </a:solidFill>
              <a:latin typeface="+mn-ea"/>
            </a:endParaRPr>
          </a:p>
        </p:txBody>
      </p:sp>
      <p:pic>
        <p:nvPicPr>
          <p:cNvPr id="75" name="그림 74" descr="mass-producti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05375" y="2212846"/>
            <a:ext cx="1080000" cy="1080000"/>
          </a:xfrm>
          <a:prstGeom prst="rect">
            <a:avLst/>
          </a:prstGeom>
        </p:spPr>
      </p:pic>
      <p:pic>
        <p:nvPicPr>
          <p:cNvPr id="76" name="그림 75" descr="152256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1205" y="224700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4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0D27056-68ED-4F78-B537-584C230EB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30893"/>
              </p:ext>
            </p:extLst>
          </p:nvPr>
        </p:nvGraphicFramePr>
        <p:xfrm>
          <a:off x="838198" y="1481055"/>
          <a:ext cx="10515603" cy="4194169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3160378707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71401726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5714580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495566032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516306576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98287505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456578423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327655554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426969307"/>
                    </a:ext>
                  </a:extLst>
                </a:gridCol>
              </a:tblGrid>
              <a:tr h="24327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진행중인 구매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 조회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12580"/>
                  </a:ext>
                </a:extLst>
              </a:tr>
              <a:tr h="24327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6-2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GET_PROG_TRADE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623989"/>
                  </a:ext>
                </a:extLst>
              </a:tr>
              <a:tr h="243271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985013"/>
                  </a:ext>
                </a:extLst>
              </a:tr>
              <a:tr h="24327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901632"/>
                  </a:ext>
                </a:extLst>
              </a:tr>
              <a:tr h="24327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거래구분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675209"/>
                  </a:ext>
                </a:extLst>
              </a:tr>
              <a:tr h="24327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페이지번호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PageNumber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05425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페이지당</a:t>
                      </a: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RowsPerPage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409817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품목요약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item_summary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454770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금액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total_fee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348901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6836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 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01896"/>
                  </a:ext>
                </a:extLst>
              </a:tr>
              <a:tr h="24327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구분과 거래상태를 확인하여 현재 진행중인 구매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판매를 조회한다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6609"/>
                  </a:ext>
                </a:extLst>
              </a:tr>
              <a:tr h="3558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56205"/>
                  </a:ext>
                </a:extLst>
              </a:tr>
              <a:tr h="355896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2019-02-15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58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055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D285C90-B363-49E2-98B0-836FE1290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81260"/>
              </p:ext>
            </p:extLst>
          </p:nvPr>
        </p:nvGraphicFramePr>
        <p:xfrm>
          <a:off x="838198" y="1495051"/>
          <a:ext cx="10515603" cy="4065630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1209886919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278093415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4849215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399957733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403579902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211911198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819699537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01264248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349955322"/>
                    </a:ext>
                  </a:extLst>
                </a:gridCol>
              </a:tblGrid>
              <a:tr h="30131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 수정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478642"/>
                  </a:ext>
                </a:extLst>
              </a:tr>
              <a:tr h="30131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6-3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MODIFY_TRADE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866624"/>
                  </a:ext>
                </a:extLst>
              </a:tr>
              <a:tr h="301315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84914"/>
                  </a:ext>
                </a:extLst>
              </a:tr>
              <a:tr h="30131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931040"/>
                  </a:ext>
                </a:extLst>
              </a:tr>
              <a:tr h="30131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476032"/>
                  </a:ext>
                </a:extLst>
              </a:tr>
              <a:tr h="30131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773605"/>
                  </a:ext>
                </a:extLst>
              </a:tr>
              <a:tr h="30131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6461"/>
                  </a:ext>
                </a:extLst>
              </a:tr>
              <a:tr h="30131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거래상태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trade_status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75407"/>
                  </a:ext>
                </a:extLst>
              </a:tr>
              <a:tr h="30131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495102"/>
                  </a:ext>
                </a:extLst>
              </a:tr>
              <a:tr h="30131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811611"/>
                  </a:ext>
                </a:extLst>
              </a:tr>
              <a:tr h="30131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 테이블을 수정한다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또한 거래상태가 변경되면 그에 맞게 유기적으로 수정되는건 트리거로 처리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506602"/>
                  </a:ext>
                </a:extLst>
              </a:tr>
              <a:tr h="30131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 테이블 트리거 잘만들자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!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928495"/>
                  </a:ext>
                </a:extLst>
              </a:tr>
              <a:tr h="449850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2019-02-25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49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166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1DDCDE-5FCB-4ECA-94AF-E83934816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468127"/>
              </p:ext>
            </p:extLst>
          </p:nvPr>
        </p:nvGraphicFramePr>
        <p:xfrm>
          <a:off x="838198" y="1481055"/>
          <a:ext cx="10515603" cy="4011186"/>
        </p:xfrm>
        <a:graphic>
          <a:graphicData uri="http://schemas.openxmlformats.org/drawingml/2006/table">
            <a:tbl>
              <a:tblPr/>
              <a:tblGrid>
                <a:gridCol w="827349">
                  <a:extLst>
                    <a:ext uri="{9D8B030D-6E8A-4147-A177-3AD203B41FA5}">
                      <a16:colId xmlns:a16="http://schemas.microsoft.com/office/drawing/2014/main" val="229687695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067673334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9414709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35743836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198638160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3169727671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29648338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460743896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70458197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429531474"/>
                    </a:ext>
                  </a:extLst>
                </a:gridCol>
              </a:tblGrid>
              <a:tr h="19800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 조회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748"/>
                  </a:ext>
                </a:extLst>
              </a:tr>
              <a:tr h="19800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7-1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GET_DISTRIBUTION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228324"/>
                  </a:ext>
                </a:extLst>
              </a:tr>
              <a:tr h="198003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888615"/>
                  </a:ext>
                </a:extLst>
              </a:tr>
              <a:tr h="19800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189275"/>
                  </a:ext>
                </a:extLst>
              </a:tr>
              <a:tr h="29561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날짜범위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54035"/>
                  </a:ext>
                </a:extLst>
              </a:tr>
              <a:tr h="29561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날짜범위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50123"/>
                  </a:ext>
                </a:extLst>
              </a:tr>
              <a:tr h="29561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입고창고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출고창고검색어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42126"/>
                  </a:ext>
                </a:extLst>
              </a:tr>
              <a:tr h="29561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입고창고검색어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60374"/>
                  </a:ext>
                </a:extLst>
              </a:tr>
              <a:tr h="29561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품목번호검색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070530"/>
                  </a:ext>
                </a:extLst>
              </a:tr>
              <a:tr h="29561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물류상태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distribution_status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306891"/>
                  </a:ext>
                </a:extLst>
              </a:tr>
              <a:tr h="29561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물류상태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distribution_status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190700"/>
                  </a:ext>
                </a:extLst>
              </a:tr>
              <a:tr h="29561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이동날짜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move_date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9894087"/>
                  </a:ext>
                </a:extLst>
              </a:tr>
              <a:tr h="19800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물류이동날짜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(move_date)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범위내에 있는 거래들을 조회하여 출력한다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 검색은 사용자에게 따로 검색목록을 보여주어 선택하도록 하게 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001138"/>
                  </a:ext>
                </a:extLst>
              </a:tr>
              <a:tr h="36068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수신의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distribution_status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는 기본값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전체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로 설정</a:t>
                      </a:r>
                      <a:b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추후 관련 테이블이나 함수 나올경우 수정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34055"/>
                  </a:ext>
                </a:extLst>
              </a:tr>
              <a:tr h="29561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2019-02-11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823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44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0C1742-5E7D-454A-B661-15BD987BE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035904"/>
              </p:ext>
            </p:extLst>
          </p:nvPr>
        </p:nvGraphicFramePr>
        <p:xfrm>
          <a:off x="838198" y="1481055"/>
          <a:ext cx="10515603" cy="4149966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386328530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424614478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04172864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610589854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088395981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419421657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350245854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35324768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149966897"/>
                    </a:ext>
                  </a:extLst>
                </a:gridCol>
              </a:tblGrid>
              <a:tr h="24732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 등록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560795"/>
                  </a:ext>
                </a:extLst>
              </a:tr>
              <a:tr h="24732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7-2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SET_DISTRIBUTION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2737"/>
                  </a:ext>
                </a:extLst>
              </a:tr>
              <a:tr h="247326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194991"/>
                  </a:ext>
                </a:extLst>
              </a:tr>
              <a:tr h="24732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791929"/>
                  </a:ext>
                </a:extLst>
              </a:tr>
              <a:tr h="24732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관련주문번호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204804"/>
                  </a:ext>
                </a:extLst>
              </a:tr>
              <a:tr h="24732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before_warehouse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471456"/>
                  </a:ext>
                </a:extLst>
              </a:tr>
              <a:tr h="36924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입고창고 문자열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after_warehouse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nvarcahr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72979"/>
                  </a:ext>
                </a:extLst>
              </a:tr>
              <a:tr h="36924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 문자열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591528"/>
                  </a:ext>
                </a:extLst>
              </a:tr>
              <a:tr h="369247"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이동날짜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move_date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184585"/>
                  </a:ext>
                </a:extLst>
              </a:tr>
              <a:tr h="369247"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이동 갯수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distribution_count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478502"/>
                  </a:ext>
                </a:extLst>
              </a:tr>
              <a:tr h="45052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문자열을 잘라서 물류테이블에 등록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구분자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|</a:t>
                      </a:r>
                      <a:b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(insert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트리거를 통해 재고관리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73255"/>
                  </a:ext>
                </a:extLst>
              </a:tr>
              <a:tr h="3692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259857"/>
                  </a:ext>
                </a:extLst>
              </a:tr>
              <a:tr h="369247">
                <a:tc gridSpan="4"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2019-02-26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032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618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CFA906-F3F1-461B-99BA-55157796C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284746"/>
              </p:ext>
            </p:extLst>
          </p:nvPr>
        </p:nvGraphicFramePr>
        <p:xfrm>
          <a:off x="838199" y="1577589"/>
          <a:ext cx="10515603" cy="4498696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935223835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91884955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38921417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547330522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73793445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175402717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190310490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412712691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233931925"/>
                    </a:ext>
                  </a:extLst>
                </a:gridCol>
              </a:tblGrid>
              <a:tr h="22757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 수정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39656"/>
                  </a:ext>
                </a:extLst>
              </a:tr>
              <a:tr h="22757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7-3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MODIFY_DISTRIBUTION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8477"/>
                  </a:ext>
                </a:extLst>
              </a:tr>
              <a:tr h="227578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070370"/>
                  </a:ext>
                </a:extLst>
              </a:tr>
              <a:tr h="22757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115581"/>
                  </a:ext>
                </a:extLst>
              </a:tr>
              <a:tr h="33976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816355"/>
                  </a:ext>
                </a:extLst>
              </a:tr>
              <a:tr h="33976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65027"/>
                  </a:ext>
                </a:extLst>
              </a:tr>
              <a:tr h="33976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입고창고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567744"/>
                  </a:ext>
                </a:extLst>
              </a:tr>
              <a:tr h="33976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952701"/>
                  </a:ext>
                </a:extLst>
              </a:tr>
              <a:tr h="33976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055062"/>
                  </a:ext>
                </a:extLst>
              </a:tr>
              <a:tr h="33976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이동날짜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move_date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134103"/>
                  </a:ext>
                </a:extLst>
              </a:tr>
              <a:tr h="33976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물류상태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distribution_status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22347"/>
                  </a:ext>
                </a:extLst>
              </a:tr>
              <a:tr h="4145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물류번호로 조회하여 데이터를 수정한다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상태가 변경되면 그에 따라 재고테이블이 수정된다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대기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출고창고가 거래처창고가 아니라면 해당 창고의 물류품목재고가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줄어듬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입고창고가 거래처창고가 아니라면 해당 창고의 물류품목재고가 증가함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대기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취소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출고창고가 거래처창고가 아니라면 해당 창고의 물류품목재고가 증가함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99650"/>
                  </a:ext>
                </a:extLst>
              </a:tr>
              <a:tr h="22757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 관련부분 트리거로 처리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(update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트리거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272583"/>
                  </a:ext>
                </a:extLst>
              </a:tr>
              <a:tr h="339764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2019-02-25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286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202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DB1FAB3-DCB4-4D0B-9F90-0974B0B74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55593"/>
              </p:ext>
            </p:extLst>
          </p:nvPr>
        </p:nvGraphicFramePr>
        <p:xfrm>
          <a:off x="838198" y="1481055"/>
          <a:ext cx="10515603" cy="4059538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1318225044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2758614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29995707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147857719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529772022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2231376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66931024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32490372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199693408"/>
                    </a:ext>
                  </a:extLst>
                </a:gridCol>
              </a:tblGrid>
              <a:tr h="24677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 작업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24176"/>
                  </a:ext>
                </a:extLst>
              </a:tr>
              <a:tr h="24677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8-1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SET_ORDER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583125"/>
                  </a:ext>
                </a:extLst>
              </a:tr>
              <a:tr h="246770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773428"/>
                  </a:ext>
                </a:extLst>
              </a:tr>
              <a:tr h="24677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26685"/>
                  </a:ext>
                </a:extLst>
              </a:tr>
              <a:tr h="36841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07512"/>
                  </a:ext>
                </a:extLst>
              </a:tr>
              <a:tr h="24677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2084"/>
                  </a:ext>
                </a:extLst>
              </a:tr>
              <a:tr h="24677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891530"/>
                  </a:ext>
                </a:extLst>
              </a:tr>
              <a:tr h="24677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거래구분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877904"/>
                  </a:ext>
                </a:extLst>
              </a:tr>
              <a:tr h="24677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21589"/>
                  </a:ext>
                </a:extLst>
              </a:tr>
              <a:tr h="24677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품목개수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288664"/>
                  </a:ext>
                </a:extLst>
              </a:tr>
              <a:tr h="44951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거래처번호를 통해 주문테이블 데이터 저장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해당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와 받아온 품목번호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개수를 견적저장프로시저 매개변수로 보냄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마지막으로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와 사원번호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창고번호를 거래등록프로시저로 보냄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274337"/>
                  </a:ext>
                </a:extLst>
              </a:tr>
              <a:tr h="65225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품목번호와 품목개수를 각각 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|</a:t>
                      </a: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로 구분한 문자열로 보낸다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b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en-US" altLang="ko-KR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a001|a002|b003 </a:t>
                      </a:r>
                      <a:r>
                        <a:rPr lang="en-US" altLang="ko-KR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1|7|33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05698"/>
                  </a:ext>
                </a:extLst>
              </a:tr>
              <a:tr h="368417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2019-01-31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636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789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3466F4-31DC-4D68-99CC-C374694F2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738073"/>
              </p:ext>
            </p:extLst>
          </p:nvPr>
        </p:nvGraphicFramePr>
        <p:xfrm>
          <a:off x="838198" y="1481055"/>
          <a:ext cx="10515603" cy="3911763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708846632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69415868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31843464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93689696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153245654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417983520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799999799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340044976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947177259"/>
                    </a:ext>
                  </a:extLst>
                </a:gridCol>
              </a:tblGrid>
              <a:tr h="2796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주문작업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견적등록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202925"/>
                  </a:ext>
                </a:extLst>
              </a:tr>
              <a:tr h="2796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8-2-1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SET_ORDERLIST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664742"/>
                  </a:ext>
                </a:extLst>
              </a:tr>
              <a:tr h="279693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848214"/>
                  </a:ext>
                </a:extLst>
              </a:tr>
              <a:tr h="27969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003758"/>
                  </a:ext>
                </a:extLst>
              </a:tr>
              <a:tr h="41757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583474"/>
                  </a:ext>
                </a:extLst>
              </a:tr>
              <a:tr h="27969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344488"/>
                  </a:ext>
                </a:extLst>
              </a:tr>
              <a:tr h="27969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품목개수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89126"/>
                  </a:ext>
                </a:extLst>
              </a:tr>
              <a:tr h="27969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224637"/>
                  </a:ext>
                </a:extLst>
              </a:tr>
              <a:tr h="27969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690740"/>
                  </a:ext>
                </a:extLst>
              </a:tr>
              <a:tr h="27969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019754"/>
                  </a:ext>
                </a:extLst>
              </a:tr>
              <a:tr h="27969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품목번호와 품목개수는 문자열로 받아 구분자를 통해 나눠서 하나하나 테이블에 저장한다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26177"/>
                  </a:ext>
                </a:extLst>
              </a:tr>
              <a:tr h="27969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나누는건 따로 정의한다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(SPLIT_SAMPLEORDER)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088306"/>
                  </a:ext>
                </a:extLst>
              </a:tr>
              <a:tr h="417570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2019-01-31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968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704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D8B14A8-13DC-4B04-AFA5-24C6B43BA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64354"/>
              </p:ext>
            </p:extLst>
          </p:nvPr>
        </p:nvGraphicFramePr>
        <p:xfrm>
          <a:off x="1214437" y="1607736"/>
          <a:ext cx="9763125" cy="4111867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383672693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486052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76083731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4576340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427819332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115342200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77185503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331422120"/>
                    </a:ext>
                  </a:extLst>
                </a:gridCol>
              </a:tblGrid>
              <a:tr h="24616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견적정보 나누기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540148"/>
                  </a:ext>
                </a:extLst>
              </a:tr>
              <a:tr h="24616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8-2-2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SPLIT_SAMPLEORDER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377740"/>
                  </a:ext>
                </a:extLst>
              </a:tr>
              <a:tr h="246165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206051"/>
                  </a:ext>
                </a:extLst>
              </a:tr>
              <a:tr h="24616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738919"/>
                  </a:ext>
                </a:extLst>
              </a:tr>
              <a:tr h="24616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843460"/>
                  </a:ext>
                </a:extLst>
              </a:tr>
              <a:tr h="24616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710480"/>
                  </a:ext>
                </a:extLst>
              </a:tr>
              <a:tr h="37380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품목개수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품목개수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590175"/>
                  </a:ext>
                </a:extLst>
              </a:tr>
              <a:tr h="44674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품목가격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item_wrote_fee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07727"/>
                  </a:ext>
                </a:extLst>
              </a:tr>
              <a:tr h="37380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606331"/>
                  </a:ext>
                </a:extLst>
              </a:tr>
              <a:tr h="37380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806873"/>
                  </a:ext>
                </a:extLst>
              </a:tr>
              <a:tr h="44674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품목번호와 품목개수는 문자열로 받아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구분자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(|)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를 통해 나누고 품목번호를 </a:t>
                      </a:r>
                      <a:b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통해 품목가격도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반환받는다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결과로 송신에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써있는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컬럼을 가지고있는 테이블이 출력된다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593830"/>
                  </a:ext>
                </a:extLst>
              </a:tr>
              <a:tr h="24616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1457"/>
                  </a:ext>
                </a:extLst>
              </a:tr>
              <a:tr h="373806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2019-01-31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74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02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697312E-1A76-459A-A388-20F05B148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73427"/>
              </p:ext>
            </p:extLst>
          </p:nvPr>
        </p:nvGraphicFramePr>
        <p:xfrm>
          <a:off x="838198" y="1481055"/>
          <a:ext cx="10515603" cy="3969101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99759068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207288398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47229226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013762007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784485914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42590508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507621769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73534732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91321950"/>
                    </a:ext>
                  </a:extLst>
                </a:gridCol>
              </a:tblGrid>
              <a:tr h="283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주문작업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거래등록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48757"/>
                  </a:ext>
                </a:extLst>
              </a:tr>
              <a:tr h="283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8-3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SET_TRADE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637328"/>
                  </a:ext>
                </a:extLst>
              </a:tr>
              <a:tr h="283793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88396"/>
                  </a:ext>
                </a:extLst>
              </a:tr>
              <a:tr h="28379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22415"/>
                  </a:ext>
                </a:extLst>
              </a:tr>
              <a:tr h="42368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699066"/>
                  </a:ext>
                </a:extLst>
              </a:tr>
              <a:tr h="28379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788737"/>
                  </a:ext>
                </a:extLst>
              </a:tr>
              <a:tr h="28379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975556"/>
                  </a:ext>
                </a:extLst>
              </a:tr>
              <a:tr h="28379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거래구분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trade_standard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609610"/>
                  </a:ext>
                </a:extLst>
              </a:tr>
              <a:tr h="28379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267552"/>
                  </a:ext>
                </a:extLst>
              </a:tr>
              <a:tr h="28379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661026"/>
                  </a:ext>
                </a:extLst>
              </a:tr>
              <a:tr h="28379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거래테이블에 데이터를 저장한다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18717"/>
                  </a:ext>
                </a:extLst>
              </a:tr>
              <a:tr h="28379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그 외의 값들은 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defalut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값으로 처리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808187"/>
                  </a:ext>
                </a:extLst>
              </a:tr>
              <a:tr h="423689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2019-01-31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403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17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4FC3140-446D-4BE2-BD42-BB840FAF9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50044"/>
              </p:ext>
            </p:extLst>
          </p:nvPr>
        </p:nvGraphicFramePr>
        <p:xfrm>
          <a:off x="838198" y="1481055"/>
          <a:ext cx="10515603" cy="3969788"/>
        </p:xfrm>
        <a:graphic>
          <a:graphicData uri="http://schemas.openxmlformats.org/drawingml/2006/table">
            <a:tbl>
              <a:tblPr/>
              <a:tblGrid>
                <a:gridCol w="827349">
                  <a:extLst>
                    <a:ext uri="{9D8B030D-6E8A-4147-A177-3AD203B41FA5}">
                      <a16:colId xmlns:a16="http://schemas.microsoft.com/office/drawing/2014/main" val="114376466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108658322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246459424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90321872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576652746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94784843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91044051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549753676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75687631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641633980"/>
                    </a:ext>
                  </a:extLst>
                </a:gridCol>
              </a:tblGrid>
              <a:tr h="25400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견적수정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686456"/>
                  </a:ext>
                </a:extLst>
              </a:tr>
              <a:tr h="25400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MODIFY_ORDERLIST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282003"/>
                  </a:ext>
                </a:extLst>
              </a:tr>
              <a:tr h="254000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611989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86853"/>
                  </a:ext>
                </a:extLst>
              </a:tr>
              <a:tr h="379210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996905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92806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품목개수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182442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65774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767310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607491"/>
                  </a:ext>
                </a:extLst>
              </a:tr>
              <a:tr h="67136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품목번호와 품목개수는 문자열로 받고 견적 정보 나누기를 통해 구분자를 기준으로 나누고 품목번호를 통해 품목가격도 반환받는다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b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그 후 주문번호를 이용해 견적테이블에서 해당 견적데이터를 지우고 데이터를 다시 추가한다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b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마지막으로 거래테이블의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total_fee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도 수정한다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311100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나누는건</a:t>
                      </a: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함수로 처리한다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(SPLIT_ITEM)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953867"/>
                  </a:ext>
                </a:extLst>
              </a:tr>
              <a:tr h="37921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2019-02-01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325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52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2096503" y="1889524"/>
            <a:ext cx="2797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이상권</a:t>
            </a:r>
            <a:r>
              <a:rPr lang="en-US" altLang="ko-KR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김태우</a:t>
            </a:r>
            <a:r>
              <a:rPr lang="en-US" altLang="ko-KR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도중하차</a:t>
            </a:r>
            <a:r>
              <a:rPr lang="en-US" altLang="ko-KR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0" dirty="0">
              <a:solidFill>
                <a:srgbClr val="939BA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79085" y="329513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조성호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08847" y="4730795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손종완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75693" y="1915650"/>
            <a:ext cx="1631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39BA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지성욱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4411" y="2352176"/>
            <a:ext cx="392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</a:rPr>
              <a:t>업무 관리 담당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28285" y="3651605"/>
            <a:ext cx="392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929292"/>
                </a:solidFill>
              </a:rPr>
              <a:t>자동 계획 수립 담당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36993" y="5151880"/>
            <a:ext cx="392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929292"/>
                </a:solidFill>
              </a:rPr>
              <a:t>그룹 메시지 담당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02658" y="2178004"/>
            <a:ext cx="3928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</a:rPr>
              <a:t>팀장 및 기계 관리</a:t>
            </a:r>
            <a:endParaRPr lang="en-US" altLang="ko-KR" sz="1200" dirty="0">
              <a:solidFill>
                <a:srgbClr val="929292"/>
              </a:solidFill>
            </a:endParaRPr>
          </a:p>
          <a:p>
            <a:r>
              <a:rPr lang="en-US" altLang="ko-KR" sz="1200" dirty="0">
                <a:solidFill>
                  <a:srgbClr val="929292"/>
                </a:solidFill>
              </a:rPr>
              <a:t> 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02658" y="3538393"/>
            <a:ext cx="392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</a:rPr>
              <a:t>실시간 모니터링 담당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팀원소개</a:t>
            </a: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/>
          <p:cNvGrpSpPr/>
          <p:nvPr/>
        </p:nvGrpSpPr>
        <p:grpSpPr>
          <a:xfrm>
            <a:off x="760363" y="1846492"/>
            <a:ext cx="1080000" cy="1080000"/>
            <a:chOff x="2979738" y="-1698625"/>
            <a:chExt cx="1609725" cy="1609725"/>
          </a:xfrm>
          <a:solidFill>
            <a:srgbClr val="16A085"/>
          </a:solidFill>
        </p:grpSpPr>
        <p:sp>
          <p:nvSpPr>
            <p:cNvPr id="70" name="Freeform 44"/>
            <p:cNvSpPr>
              <a:spLocks noEditPoints="1"/>
            </p:cNvSpPr>
            <p:nvPr/>
          </p:nvSpPr>
          <p:spPr bwMode="auto">
            <a:xfrm>
              <a:off x="2979738" y="-1698625"/>
              <a:ext cx="1609725" cy="1609725"/>
            </a:xfrm>
            <a:custGeom>
              <a:avLst/>
              <a:gdLst>
                <a:gd name="T0" fmla="*/ 5352 w 6085"/>
                <a:gd name="T1" fmla="*/ 2274 h 6083"/>
                <a:gd name="T2" fmla="*/ 5097 w 6085"/>
                <a:gd name="T3" fmla="*/ 1737 h 6083"/>
                <a:gd name="T4" fmla="*/ 5436 w 6085"/>
                <a:gd name="T5" fmla="*/ 1282 h 6083"/>
                <a:gd name="T6" fmla="*/ 5399 w 6085"/>
                <a:gd name="T7" fmla="*/ 1098 h 6083"/>
                <a:gd name="T8" fmla="*/ 4914 w 6085"/>
                <a:gd name="T9" fmla="*/ 646 h 6083"/>
                <a:gd name="T10" fmla="*/ 4730 w 6085"/>
                <a:gd name="T11" fmla="*/ 682 h 6083"/>
                <a:gd name="T12" fmla="*/ 4139 w 6085"/>
                <a:gd name="T13" fmla="*/ 869 h 6083"/>
                <a:gd name="T14" fmla="*/ 3575 w 6085"/>
                <a:gd name="T15" fmla="*/ 666 h 6083"/>
                <a:gd name="T16" fmla="*/ 3491 w 6085"/>
                <a:gd name="T17" fmla="*/ 104 h 6083"/>
                <a:gd name="T18" fmla="*/ 3334 w 6085"/>
                <a:gd name="T19" fmla="*/ 0 h 6083"/>
                <a:gd name="T20" fmla="*/ 2672 w 6085"/>
                <a:gd name="T21" fmla="*/ 24 h 6083"/>
                <a:gd name="T22" fmla="*/ 2568 w 6085"/>
                <a:gd name="T23" fmla="*/ 180 h 6083"/>
                <a:gd name="T24" fmla="*/ 2275 w 6085"/>
                <a:gd name="T25" fmla="*/ 731 h 6083"/>
                <a:gd name="T26" fmla="*/ 1737 w 6085"/>
                <a:gd name="T27" fmla="*/ 986 h 6083"/>
                <a:gd name="T28" fmla="*/ 1282 w 6085"/>
                <a:gd name="T29" fmla="*/ 647 h 6083"/>
                <a:gd name="T30" fmla="*/ 1099 w 6085"/>
                <a:gd name="T31" fmla="*/ 684 h 6083"/>
                <a:gd name="T32" fmla="*/ 648 w 6085"/>
                <a:gd name="T33" fmla="*/ 1168 h 6083"/>
                <a:gd name="T34" fmla="*/ 684 w 6085"/>
                <a:gd name="T35" fmla="*/ 1352 h 6083"/>
                <a:gd name="T36" fmla="*/ 870 w 6085"/>
                <a:gd name="T37" fmla="*/ 1943 h 6083"/>
                <a:gd name="T38" fmla="*/ 668 w 6085"/>
                <a:gd name="T39" fmla="*/ 2507 h 6083"/>
                <a:gd name="T40" fmla="*/ 105 w 6085"/>
                <a:gd name="T41" fmla="*/ 2591 h 6083"/>
                <a:gd name="T42" fmla="*/ 1 w 6085"/>
                <a:gd name="T43" fmla="*/ 2747 h 6083"/>
                <a:gd name="T44" fmla="*/ 24 w 6085"/>
                <a:gd name="T45" fmla="*/ 3410 h 6083"/>
                <a:gd name="T46" fmla="*/ 181 w 6085"/>
                <a:gd name="T47" fmla="*/ 3514 h 6083"/>
                <a:gd name="T48" fmla="*/ 732 w 6085"/>
                <a:gd name="T49" fmla="*/ 3807 h 6083"/>
                <a:gd name="T50" fmla="*/ 987 w 6085"/>
                <a:gd name="T51" fmla="*/ 4344 h 6083"/>
                <a:gd name="T52" fmla="*/ 648 w 6085"/>
                <a:gd name="T53" fmla="*/ 4800 h 6083"/>
                <a:gd name="T54" fmla="*/ 684 w 6085"/>
                <a:gd name="T55" fmla="*/ 4983 h 6083"/>
                <a:gd name="T56" fmla="*/ 1169 w 6085"/>
                <a:gd name="T57" fmla="*/ 5435 h 6083"/>
                <a:gd name="T58" fmla="*/ 1354 w 6085"/>
                <a:gd name="T59" fmla="*/ 5399 h 6083"/>
                <a:gd name="T60" fmla="*/ 1944 w 6085"/>
                <a:gd name="T61" fmla="*/ 5213 h 6083"/>
                <a:gd name="T62" fmla="*/ 2509 w 6085"/>
                <a:gd name="T63" fmla="*/ 5415 h 6083"/>
                <a:gd name="T64" fmla="*/ 2592 w 6085"/>
                <a:gd name="T65" fmla="*/ 5978 h 6083"/>
                <a:gd name="T66" fmla="*/ 2749 w 6085"/>
                <a:gd name="T67" fmla="*/ 6082 h 6083"/>
                <a:gd name="T68" fmla="*/ 3412 w 6085"/>
                <a:gd name="T69" fmla="*/ 6059 h 6083"/>
                <a:gd name="T70" fmla="*/ 3516 w 6085"/>
                <a:gd name="T71" fmla="*/ 5903 h 6083"/>
                <a:gd name="T72" fmla="*/ 3809 w 6085"/>
                <a:gd name="T73" fmla="*/ 5351 h 6083"/>
                <a:gd name="T74" fmla="*/ 4346 w 6085"/>
                <a:gd name="T75" fmla="*/ 5097 h 6083"/>
                <a:gd name="T76" fmla="*/ 4801 w 6085"/>
                <a:gd name="T77" fmla="*/ 5435 h 6083"/>
                <a:gd name="T78" fmla="*/ 4985 w 6085"/>
                <a:gd name="T79" fmla="*/ 5399 h 6083"/>
                <a:gd name="T80" fmla="*/ 5437 w 6085"/>
                <a:gd name="T81" fmla="*/ 4914 h 6083"/>
                <a:gd name="T82" fmla="*/ 5401 w 6085"/>
                <a:gd name="T83" fmla="*/ 4730 h 6083"/>
                <a:gd name="T84" fmla="*/ 5214 w 6085"/>
                <a:gd name="T85" fmla="*/ 4139 h 6083"/>
                <a:gd name="T86" fmla="*/ 5417 w 6085"/>
                <a:gd name="T87" fmla="*/ 3574 h 6083"/>
                <a:gd name="T88" fmla="*/ 5980 w 6085"/>
                <a:gd name="T89" fmla="*/ 3491 h 6083"/>
                <a:gd name="T90" fmla="*/ 6084 w 6085"/>
                <a:gd name="T91" fmla="*/ 3334 h 6083"/>
                <a:gd name="T92" fmla="*/ 6060 w 6085"/>
                <a:gd name="T93" fmla="*/ 2672 h 6083"/>
                <a:gd name="T94" fmla="*/ 5903 w 6085"/>
                <a:gd name="T95" fmla="*/ 2568 h 6083"/>
                <a:gd name="T96" fmla="*/ 2614 w 6085"/>
                <a:gd name="T97" fmla="*/ 4700 h 6083"/>
                <a:gd name="T98" fmla="*/ 1891 w 6085"/>
                <a:gd name="T99" fmla="*/ 4308 h 6083"/>
                <a:gd name="T100" fmla="*/ 1433 w 6085"/>
                <a:gd name="T101" fmla="*/ 3630 h 6083"/>
                <a:gd name="T102" fmla="*/ 1331 w 6085"/>
                <a:gd name="T103" fmla="*/ 2954 h 6083"/>
                <a:gd name="T104" fmla="*/ 1577 w 6085"/>
                <a:gd name="T105" fmla="*/ 2154 h 6083"/>
                <a:gd name="T106" fmla="*/ 2154 w 6085"/>
                <a:gd name="T107" fmla="*/ 1577 h 6083"/>
                <a:gd name="T108" fmla="*/ 2954 w 6085"/>
                <a:gd name="T109" fmla="*/ 1331 h 6083"/>
                <a:gd name="T110" fmla="*/ 3631 w 6085"/>
                <a:gd name="T111" fmla="*/ 1432 h 6083"/>
                <a:gd name="T112" fmla="*/ 4309 w 6085"/>
                <a:gd name="T113" fmla="*/ 1890 h 6083"/>
                <a:gd name="T114" fmla="*/ 4701 w 6085"/>
                <a:gd name="T115" fmla="*/ 2614 h 6083"/>
                <a:gd name="T116" fmla="*/ 4735 w 6085"/>
                <a:gd name="T117" fmla="*/ 3302 h 6083"/>
                <a:gd name="T118" fmla="*/ 4414 w 6085"/>
                <a:gd name="T119" fmla="*/ 4065 h 6083"/>
                <a:gd name="T120" fmla="*/ 3784 w 6085"/>
                <a:gd name="T121" fmla="*/ 4586 h 6083"/>
                <a:gd name="T122" fmla="*/ 3042 w 6085"/>
                <a:gd name="T123" fmla="*/ 4753 h 6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85" h="6083">
                  <a:moveTo>
                    <a:pt x="5883" y="2567"/>
                  </a:moveTo>
                  <a:lnTo>
                    <a:pt x="5428" y="2567"/>
                  </a:lnTo>
                  <a:lnTo>
                    <a:pt x="5416" y="2507"/>
                  </a:lnTo>
                  <a:lnTo>
                    <a:pt x="5387" y="2389"/>
                  </a:lnTo>
                  <a:lnTo>
                    <a:pt x="5352" y="2274"/>
                  </a:lnTo>
                  <a:lnTo>
                    <a:pt x="5311" y="2161"/>
                  </a:lnTo>
                  <a:lnTo>
                    <a:pt x="5266" y="2051"/>
                  </a:lnTo>
                  <a:lnTo>
                    <a:pt x="5214" y="1943"/>
                  </a:lnTo>
                  <a:lnTo>
                    <a:pt x="5158" y="1839"/>
                  </a:lnTo>
                  <a:lnTo>
                    <a:pt x="5097" y="1737"/>
                  </a:lnTo>
                  <a:lnTo>
                    <a:pt x="5065" y="1688"/>
                  </a:lnTo>
                  <a:lnTo>
                    <a:pt x="5386" y="1367"/>
                  </a:lnTo>
                  <a:lnTo>
                    <a:pt x="5399" y="1352"/>
                  </a:lnTo>
                  <a:lnTo>
                    <a:pt x="5421" y="1319"/>
                  </a:lnTo>
                  <a:lnTo>
                    <a:pt x="5436" y="1282"/>
                  </a:lnTo>
                  <a:lnTo>
                    <a:pt x="5443" y="1244"/>
                  </a:lnTo>
                  <a:lnTo>
                    <a:pt x="5443" y="1205"/>
                  </a:lnTo>
                  <a:lnTo>
                    <a:pt x="5436" y="1168"/>
                  </a:lnTo>
                  <a:lnTo>
                    <a:pt x="5421" y="1131"/>
                  </a:lnTo>
                  <a:lnTo>
                    <a:pt x="5399" y="1098"/>
                  </a:lnTo>
                  <a:lnTo>
                    <a:pt x="5386" y="1083"/>
                  </a:lnTo>
                  <a:lnTo>
                    <a:pt x="4999" y="696"/>
                  </a:lnTo>
                  <a:lnTo>
                    <a:pt x="4984" y="682"/>
                  </a:lnTo>
                  <a:lnTo>
                    <a:pt x="4950" y="661"/>
                  </a:lnTo>
                  <a:lnTo>
                    <a:pt x="4914" y="646"/>
                  </a:lnTo>
                  <a:lnTo>
                    <a:pt x="4876" y="639"/>
                  </a:lnTo>
                  <a:lnTo>
                    <a:pt x="4838" y="639"/>
                  </a:lnTo>
                  <a:lnTo>
                    <a:pt x="4800" y="646"/>
                  </a:lnTo>
                  <a:lnTo>
                    <a:pt x="4763" y="661"/>
                  </a:lnTo>
                  <a:lnTo>
                    <a:pt x="4730" y="682"/>
                  </a:lnTo>
                  <a:lnTo>
                    <a:pt x="4715" y="696"/>
                  </a:lnTo>
                  <a:lnTo>
                    <a:pt x="4394" y="1017"/>
                  </a:lnTo>
                  <a:lnTo>
                    <a:pt x="4345" y="985"/>
                  </a:lnTo>
                  <a:lnTo>
                    <a:pt x="4243" y="925"/>
                  </a:lnTo>
                  <a:lnTo>
                    <a:pt x="4139" y="869"/>
                  </a:lnTo>
                  <a:lnTo>
                    <a:pt x="4031" y="817"/>
                  </a:lnTo>
                  <a:lnTo>
                    <a:pt x="3921" y="771"/>
                  </a:lnTo>
                  <a:lnTo>
                    <a:pt x="3808" y="730"/>
                  </a:lnTo>
                  <a:lnTo>
                    <a:pt x="3693" y="695"/>
                  </a:lnTo>
                  <a:lnTo>
                    <a:pt x="3575" y="666"/>
                  </a:lnTo>
                  <a:lnTo>
                    <a:pt x="3515" y="654"/>
                  </a:lnTo>
                  <a:lnTo>
                    <a:pt x="3515" y="201"/>
                  </a:lnTo>
                  <a:lnTo>
                    <a:pt x="3514" y="180"/>
                  </a:lnTo>
                  <a:lnTo>
                    <a:pt x="3506" y="141"/>
                  </a:lnTo>
                  <a:lnTo>
                    <a:pt x="3491" y="104"/>
                  </a:lnTo>
                  <a:lnTo>
                    <a:pt x="3469" y="72"/>
                  </a:lnTo>
                  <a:lnTo>
                    <a:pt x="3442" y="45"/>
                  </a:lnTo>
                  <a:lnTo>
                    <a:pt x="3410" y="24"/>
                  </a:lnTo>
                  <a:lnTo>
                    <a:pt x="3373" y="8"/>
                  </a:lnTo>
                  <a:lnTo>
                    <a:pt x="3334" y="0"/>
                  </a:lnTo>
                  <a:lnTo>
                    <a:pt x="3314" y="0"/>
                  </a:lnTo>
                  <a:lnTo>
                    <a:pt x="2768" y="0"/>
                  </a:lnTo>
                  <a:lnTo>
                    <a:pt x="2748" y="0"/>
                  </a:lnTo>
                  <a:lnTo>
                    <a:pt x="2709" y="8"/>
                  </a:lnTo>
                  <a:lnTo>
                    <a:pt x="2672" y="24"/>
                  </a:lnTo>
                  <a:lnTo>
                    <a:pt x="2640" y="45"/>
                  </a:lnTo>
                  <a:lnTo>
                    <a:pt x="2613" y="72"/>
                  </a:lnTo>
                  <a:lnTo>
                    <a:pt x="2591" y="104"/>
                  </a:lnTo>
                  <a:lnTo>
                    <a:pt x="2576" y="141"/>
                  </a:lnTo>
                  <a:lnTo>
                    <a:pt x="2568" y="180"/>
                  </a:lnTo>
                  <a:lnTo>
                    <a:pt x="2567" y="201"/>
                  </a:lnTo>
                  <a:lnTo>
                    <a:pt x="2567" y="655"/>
                  </a:lnTo>
                  <a:lnTo>
                    <a:pt x="2508" y="667"/>
                  </a:lnTo>
                  <a:lnTo>
                    <a:pt x="2389" y="697"/>
                  </a:lnTo>
                  <a:lnTo>
                    <a:pt x="2275" y="731"/>
                  </a:lnTo>
                  <a:lnTo>
                    <a:pt x="2161" y="772"/>
                  </a:lnTo>
                  <a:lnTo>
                    <a:pt x="2052" y="817"/>
                  </a:lnTo>
                  <a:lnTo>
                    <a:pt x="1944" y="869"/>
                  </a:lnTo>
                  <a:lnTo>
                    <a:pt x="1840" y="925"/>
                  </a:lnTo>
                  <a:lnTo>
                    <a:pt x="1737" y="986"/>
                  </a:lnTo>
                  <a:lnTo>
                    <a:pt x="1688" y="1019"/>
                  </a:lnTo>
                  <a:lnTo>
                    <a:pt x="1367" y="698"/>
                  </a:lnTo>
                  <a:lnTo>
                    <a:pt x="1352" y="684"/>
                  </a:lnTo>
                  <a:lnTo>
                    <a:pt x="1319" y="662"/>
                  </a:lnTo>
                  <a:lnTo>
                    <a:pt x="1282" y="647"/>
                  </a:lnTo>
                  <a:lnTo>
                    <a:pt x="1244" y="640"/>
                  </a:lnTo>
                  <a:lnTo>
                    <a:pt x="1206" y="640"/>
                  </a:lnTo>
                  <a:lnTo>
                    <a:pt x="1168" y="647"/>
                  </a:lnTo>
                  <a:lnTo>
                    <a:pt x="1132" y="662"/>
                  </a:lnTo>
                  <a:lnTo>
                    <a:pt x="1099" y="684"/>
                  </a:lnTo>
                  <a:lnTo>
                    <a:pt x="1084" y="698"/>
                  </a:lnTo>
                  <a:lnTo>
                    <a:pt x="698" y="1083"/>
                  </a:lnTo>
                  <a:lnTo>
                    <a:pt x="684" y="1098"/>
                  </a:lnTo>
                  <a:lnTo>
                    <a:pt x="662" y="1131"/>
                  </a:lnTo>
                  <a:lnTo>
                    <a:pt x="648" y="1168"/>
                  </a:lnTo>
                  <a:lnTo>
                    <a:pt x="640" y="1205"/>
                  </a:lnTo>
                  <a:lnTo>
                    <a:pt x="640" y="1244"/>
                  </a:lnTo>
                  <a:lnTo>
                    <a:pt x="648" y="1282"/>
                  </a:lnTo>
                  <a:lnTo>
                    <a:pt x="662" y="1319"/>
                  </a:lnTo>
                  <a:lnTo>
                    <a:pt x="684" y="1352"/>
                  </a:lnTo>
                  <a:lnTo>
                    <a:pt x="698" y="1367"/>
                  </a:lnTo>
                  <a:lnTo>
                    <a:pt x="1019" y="1688"/>
                  </a:lnTo>
                  <a:lnTo>
                    <a:pt x="987" y="1737"/>
                  </a:lnTo>
                  <a:lnTo>
                    <a:pt x="926" y="1839"/>
                  </a:lnTo>
                  <a:lnTo>
                    <a:pt x="870" y="1943"/>
                  </a:lnTo>
                  <a:lnTo>
                    <a:pt x="818" y="2051"/>
                  </a:lnTo>
                  <a:lnTo>
                    <a:pt x="773" y="2160"/>
                  </a:lnTo>
                  <a:lnTo>
                    <a:pt x="732" y="2274"/>
                  </a:lnTo>
                  <a:lnTo>
                    <a:pt x="697" y="2389"/>
                  </a:lnTo>
                  <a:lnTo>
                    <a:pt x="668" y="2507"/>
                  </a:lnTo>
                  <a:lnTo>
                    <a:pt x="656" y="2567"/>
                  </a:lnTo>
                  <a:lnTo>
                    <a:pt x="201" y="2567"/>
                  </a:lnTo>
                  <a:lnTo>
                    <a:pt x="181" y="2568"/>
                  </a:lnTo>
                  <a:lnTo>
                    <a:pt x="142" y="2576"/>
                  </a:lnTo>
                  <a:lnTo>
                    <a:pt x="105" y="2591"/>
                  </a:lnTo>
                  <a:lnTo>
                    <a:pt x="73" y="2612"/>
                  </a:lnTo>
                  <a:lnTo>
                    <a:pt x="46" y="2640"/>
                  </a:lnTo>
                  <a:lnTo>
                    <a:pt x="24" y="2672"/>
                  </a:lnTo>
                  <a:lnTo>
                    <a:pt x="9" y="2708"/>
                  </a:lnTo>
                  <a:lnTo>
                    <a:pt x="1" y="2747"/>
                  </a:lnTo>
                  <a:lnTo>
                    <a:pt x="0" y="2768"/>
                  </a:lnTo>
                  <a:lnTo>
                    <a:pt x="0" y="3314"/>
                  </a:lnTo>
                  <a:lnTo>
                    <a:pt x="1" y="3334"/>
                  </a:lnTo>
                  <a:lnTo>
                    <a:pt x="9" y="3373"/>
                  </a:lnTo>
                  <a:lnTo>
                    <a:pt x="24" y="3410"/>
                  </a:lnTo>
                  <a:lnTo>
                    <a:pt x="46" y="3442"/>
                  </a:lnTo>
                  <a:lnTo>
                    <a:pt x="73" y="3469"/>
                  </a:lnTo>
                  <a:lnTo>
                    <a:pt x="105" y="3491"/>
                  </a:lnTo>
                  <a:lnTo>
                    <a:pt x="142" y="3506"/>
                  </a:lnTo>
                  <a:lnTo>
                    <a:pt x="181" y="3514"/>
                  </a:lnTo>
                  <a:lnTo>
                    <a:pt x="201" y="3515"/>
                  </a:lnTo>
                  <a:lnTo>
                    <a:pt x="656" y="3515"/>
                  </a:lnTo>
                  <a:lnTo>
                    <a:pt x="668" y="3574"/>
                  </a:lnTo>
                  <a:lnTo>
                    <a:pt x="697" y="3692"/>
                  </a:lnTo>
                  <a:lnTo>
                    <a:pt x="732" y="3807"/>
                  </a:lnTo>
                  <a:lnTo>
                    <a:pt x="772" y="3921"/>
                  </a:lnTo>
                  <a:lnTo>
                    <a:pt x="818" y="4030"/>
                  </a:lnTo>
                  <a:lnTo>
                    <a:pt x="870" y="4138"/>
                  </a:lnTo>
                  <a:lnTo>
                    <a:pt x="926" y="4242"/>
                  </a:lnTo>
                  <a:lnTo>
                    <a:pt x="987" y="4344"/>
                  </a:lnTo>
                  <a:lnTo>
                    <a:pt x="1019" y="4394"/>
                  </a:lnTo>
                  <a:lnTo>
                    <a:pt x="698" y="4715"/>
                  </a:lnTo>
                  <a:lnTo>
                    <a:pt x="684" y="4730"/>
                  </a:lnTo>
                  <a:lnTo>
                    <a:pt x="662" y="4763"/>
                  </a:lnTo>
                  <a:lnTo>
                    <a:pt x="648" y="4800"/>
                  </a:lnTo>
                  <a:lnTo>
                    <a:pt x="640" y="4838"/>
                  </a:lnTo>
                  <a:lnTo>
                    <a:pt x="640" y="4876"/>
                  </a:lnTo>
                  <a:lnTo>
                    <a:pt x="648" y="4914"/>
                  </a:lnTo>
                  <a:lnTo>
                    <a:pt x="662" y="4950"/>
                  </a:lnTo>
                  <a:lnTo>
                    <a:pt x="684" y="4983"/>
                  </a:lnTo>
                  <a:lnTo>
                    <a:pt x="698" y="4998"/>
                  </a:lnTo>
                  <a:lnTo>
                    <a:pt x="1085" y="5385"/>
                  </a:lnTo>
                  <a:lnTo>
                    <a:pt x="1100" y="5399"/>
                  </a:lnTo>
                  <a:lnTo>
                    <a:pt x="1133" y="5421"/>
                  </a:lnTo>
                  <a:lnTo>
                    <a:pt x="1169" y="5435"/>
                  </a:lnTo>
                  <a:lnTo>
                    <a:pt x="1207" y="5443"/>
                  </a:lnTo>
                  <a:lnTo>
                    <a:pt x="1245" y="5443"/>
                  </a:lnTo>
                  <a:lnTo>
                    <a:pt x="1283" y="5435"/>
                  </a:lnTo>
                  <a:lnTo>
                    <a:pt x="1320" y="5421"/>
                  </a:lnTo>
                  <a:lnTo>
                    <a:pt x="1354" y="5399"/>
                  </a:lnTo>
                  <a:lnTo>
                    <a:pt x="1369" y="5385"/>
                  </a:lnTo>
                  <a:lnTo>
                    <a:pt x="1690" y="5064"/>
                  </a:lnTo>
                  <a:lnTo>
                    <a:pt x="1739" y="5097"/>
                  </a:lnTo>
                  <a:lnTo>
                    <a:pt x="1840" y="5157"/>
                  </a:lnTo>
                  <a:lnTo>
                    <a:pt x="1944" y="5213"/>
                  </a:lnTo>
                  <a:lnTo>
                    <a:pt x="2052" y="5265"/>
                  </a:lnTo>
                  <a:lnTo>
                    <a:pt x="2162" y="5311"/>
                  </a:lnTo>
                  <a:lnTo>
                    <a:pt x="2276" y="5351"/>
                  </a:lnTo>
                  <a:lnTo>
                    <a:pt x="2391" y="5386"/>
                  </a:lnTo>
                  <a:lnTo>
                    <a:pt x="2509" y="5415"/>
                  </a:lnTo>
                  <a:lnTo>
                    <a:pt x="2569" y="5428"/>
                  </a:lnTo>
                  <a:lnTo>
                    <a:pt x="2569" y="5882"/>
                  </a:lnTo>
                  <a:lnTo>
                    <a:pt x="2569" y="5903"/>
                  </a:lnTo>
                  <a:lnTo>
                    <a:pt x="2577" y="5942"/>
                  </a:lnTo>
                  <a:lnTo>
                    <a:pt x="2592" y="5978"/>
                  </a:lnTo>
                  <a:lnTo>
                    <a:pt x="2614" y="6010"/>
                  </a:lnTo>
                  <a:lnTo>
                    <a:pt x="2641" y="6038"/>
                  </a:lnTo>
                  <a:lnTo>
                    <a:pt x="2673" y="6059"/>
                  </a:lnTo>
                  <a:lnTo>
                    <a:pt x="2710" y="6074"/>
                  </a:lnTo>
                  <a:lnTo>
                    <a:pt x="2749" y="6082"/>
                  </a:lnTo>
                  <a:lnTo>
                    <a:pt x="2770" y="6083"/>
                  </a:lnTo>
                  <a:lnTo>
                    <a:pt x="3315" y="6083"/>
                  </a:lnTo>
                  <a:lnTo>
                    <a:pt x="3336" y="6082"/>
                  </a:lnTo>
                  <a:lnTo>
                    <a:pt x="3375" y="6074"/>
                  </a:lnTo>
                  <a:lnTo>
                    <a:pt x="3412" y="6059"/>
                  </a:lnTo>
                  <a:lnTo>
                    <a:pt x="3443" y="6038"/>
                  </a:lnTo>
                  <a:lnTo>
                    <a:pt x="3471" y="6010"/>
                  </a:lnTo>
                  <a:lnTo>
                    <a:pt x="3492" y="5978"/>
                  </a:lnTo>
                  <a:lnTo>
                    <a:pt x="3508" y="5942"/>
                  </a:lnTo>
                  <a:lnTo>
                    <a:pt x="3516" y="5903"/>
                  </a:lnTo>
                  <a:lnTo>
                    <a:pt x="3516" y="5882"/>
                  </a:lnTo>
                  <a:lnTo>
                    <a:pt x="3516" y="5428"/>
                  </a:lnTo>
                  <a:lnTo>
                    <a:pt x="3576" y="5415"/>
                  </a:lnTo>
                  <a:lnTo>
                    <a:pt x="3694" y="5386"/>
                  </a:lnTo>
                  <a:lnTo>
                    <a:pt x="3809" y="5351"/>
                  </a:lnTo>
                  <a:lnTo>
                    <a:pt x="3922" y="5311"/>
                  </a:lnTo>
                  <a:lnTo>
                    <a:pt x="4032" y="5265"/>
                  </a:lnTo>
                  <a:lnTo>
                    <a:pt x="4140" y="5213"/>
                  </a:lnTo>
                  <a:lnTo>
                    <a:pt x="4244" y="5157"/>
                  </a:lnTo>
                  <a:lnTo>
                    <a:pt x="4346" y="5097"/>
                  </a:lnTo>
                  <a:lnTo>
                    <a:pt x="4395" y="5064"/>
                  </a:lnTo>
                  <a:lnTo>
                    <a:pt x="4716" y="5385"/>
                  </a:lnTo>
                  <a:lnTo>
                    <a:pt x="4731" y="5399"/>
                  </a:lnTo>
                  <a:lnTo>
                    <a:pt x="4764" y="5421"/>
                  </a:lnTo>
                  <a:lnTo>
                    <a:pt x="4801" y="5435"/>
                  </a:lnTo>
                  <a:lnTo>
                    <a:pt x="4839" y="5443"/>
                  </a:lnTo>
                  <a:lnTo>
                    <a:pt x="4878" y="5443"/>
                  </a:lnTo>
                  <a:lnTo>
                    <a:pt x="4916" y="5435"/>
                  </a:lnTo>
                  <a:lnTo>
                    <a:pt x="4952" y="5421"/>
                  </a:lnTo>
                  <a:lnTo>
                    <a:pt x="4985" y="5399"/>
                  </a:lnTo>
                  <a:lnTo>
                    <a:pt x="5000" y="5385"/>
                  </a:lnTo>
                  <a:lnTo>
                    <a:pt x="5387" y="4998"/>
                  </a:lnTo>
                  <a:lnTo>
                    <a:pt x="5401" y="4983"/>
                  </a:lnTo>
                  <a:lnTo>
                    <a:pt x="5422" y="4950"/>
                  </a:lnTo>
                  <a:lnTo>
                    <a:pt x="5437" y="4914"/>
                  </a:lnTo>
                  <a:lnTo>
                    <a:pt x="5444" y="4876"/>
                  </a:lnTo>
                  <a:lnTo>
                    <a:pt x="5444" y="4838"/>
                  </a:lnTo>
                  <a:lnTo>
                    <a:pt x="5437" y="4800"/>
                  </a:lnTo>
                  <a:lnTo>
                    <a:pt x="5422" y="4763"/>
                  </a:lnTo>
                  <a:lnTo>
                    <a:pt x="5401" y="4730"/>
                  </a:lnTo>
                  <a:lnTo>
                    <a:pt x="5387" y="4715"/>
                  </a:lnTo>
                  <a:lnTo>
                    <a:pt x="5066" y="4394"/>
                  </a:lnTo>
                  <a:lnTo>
                    <a:pt x="5098" y="4345"/>
                  </a:lnTo>
                  <a:lnTo>
                    <a:pt x="5159" y="4243"/>
                  </a:lnTo>
                  <a:lnTo>
                    <a:pt x="5214" y="4139"/>
                  </a:lnTo>
                  <a:lnTo>
                    <a:pt x="5266" y="4031"/>
                  </a:lnTo>
                  <a:lnTo>
                    <a:pt x="5312" y="3921"/>
                  </a:lnTo>
                  <a:lnTo>
                    <a:pt x="5353" y="3808"/>
                  </a:lnTo>
                  <a:lnTo>
                    <a:pt x="5388" y="3693"/>
                  </a:lnTo>
                  <a:lnTo>
                    <a:pt x="5417" y="3574"/>
                  </a:lnTo>
                  <a:lnTo>
                    <a:pt x="5429" y="3515"/>
                  </a:lnTo>
                  <a:lnTo>
                    <a:pt x="5884" y="3515"/>
                  </a:lnTo>
                  <a:lnTo>
                    <a:pt x="5904" y="3514"/>
                  </a:lnTo>
                  <a:lnTo>
                    <a:pt x="5943" y="3506"/>
                  </a:lnTo>
                  <a:lnTo>
                    <a:pt x="5980" y="3491"/>
                  </a:lnTo>
                  <a:lnTo>
                    <a:pt x="6012" y="3469"/>
                  </a:lnTo>
                  <a:lnTo>
                    <a:pt x="6039" y="3442"/>
                  </a:lnTo>
                  <a:lnTo>
                    <a:pt x="6061" y="3410"/>
                  </a:lnTo>
                  <a:lnTo>
                    <a:pt x="6076" y="3373"/>
                  </a:lnTo>
                  <a:lnTo>
                    <a:pt x="6084" y="3334"/>
                  </a:lnTo>
                  <a:lnTo>
                    <a:pt x="6085" y="3314"/>
                  </a:lnTo>
                  <a:lnTo>
                    <a:pt x="6085" y="2768"/>
                  </a:lnTo>
                  <a:lnTo>
                    <a:pt x="6084" y="2747"/>
                  </a:lnTo>
                  <a:lnTo>
                    <a:pt x="6076" y="2708"/>
                  </a:lnTo>
                  <a:lnTo>
                    <a:pt x="6060" y="2672"/>
                  </a:lnTo>
                  <a:lnTo>
                    <a:pt x="6039" y="2640"/>
                  </a:lnTo>
                  <a:lnTo>
                    <a:pt x="6011" y="2612"/>
                  </a:lnTo>
                  <a:lnTo>
                    <a:pt x="5979" y="2591"/>
                  </a:lnTo>
                  <a:lnTo>
                    <a:pt x="5942" y="2576"/>
                  </a:lnTo>
                  <a:lnTo>
                    <a:pt x="5903" y="2568"/>
                  </a:lnTo>
                  <a:lnTo>
                    <a:pt x="5883" y="2567"/>
                  </a:lnTo>
                  <a:close/>
                  <a:moveTo>
                    <a:pt x="3042" y="4753"/>
                  </a:moveTo>
                  <a:lnTo>
                    <a:pt x="2954" y="4752"/>
                  </a:lnTo>
                  <a:lnTo>
                    <a:pt x="2781" y="4734"/>
                  </a:lnTo>
                  <a:lnTo>
                    <a:pt x="2614" y="4700"/>
                  </a:lnTo>
                  <a:lnTo>
                    <a:pt x="2453" y="4650"/>
                  </a:lnTo>
                  <a:lnTo>
                    <a:pt x="2300" y="4586"/>
                  </a:lnTo>
                  <a:lnTo>
                    <a:pt x="2154" y="4506"/>
                  </a:lnTo>
                  <a:lnTo>
                    <a:pt x="2018" y="4414"/>
                  </a:lnTo>
                  <a:lnTo>
                    <a:pt x="1891" y="4308"/>
                  </a:lnTo>
                  <a:lnTo>
                    <a:pt x="1775" y="4193"/>
                  </a:lnTo>
                  <a:lnTo>
                    <a:pt x="1669" y="4065"/>
                  </a:lnTo>
                  <a:lnTo>
                    <a:pt x="1577" y="3929"/>
                  </a:lnTo>
                  <a:lnTo>
                    <a:pt x="1498" y="3783"/>
                  </a:lnTo>
                  <a:lnTo>
                    <a:pt x="1433" y="3630"/>
                  </a:lnTo>
                  <a:lnTo>
                    <a:pt x="1383" y="3469"/>
                  </a:lnTo>
                  <a:lnTo>
                    <a:pt x="1349" y="3302"/>
                  </a:lnTo>
                  <a:lnTo>
                    <a:pt x="1331" y="3129"/>
                  </a:lnTo>
                  <a:lnTo>
                    <a:pt x="1330" y="3041"/>
                  </a:lnTo>
                  <a:lnTo>
                    <a:pt x="1331" y="2954"/>
                  </a:lnTo>
                  <a:lnTo>
                    <a:pt x="1349" y="2781"/>
                  </a:lnTo>
                  <a:lnTo>
                    <a:pt x="1383" y="2614"/>
                  </a:lnTo>
                  <a:lnTo>
                    <a:pt x="1433" y="2453"/>
                  </a:lnTo>
                  <a:lnTo>
                    <a:pt x="1498" y="2300"/>
                  </a:lnTo>
                  <a:lnTo>
                    <a:pt x="1577" y="2154"/>
                  </a:lnTo>
                  <a:lnTo>
                    <a:pt x="1669" y="2018"/>
                  </a:lnTo>
                  <a:lnTo>
                    <a:pt x="1775" y="1890"/>
                  </a:lnTo>
                  <a:lnTo>
                    <a:pt x="1891" y="1774"/>
                  </a:lnTo>
                  <a:lnTo>
                    <a:pt x="2018" y="1669"/>
                  </a:lnTo>
                  <a:lnTo>
                    <a:pt x="2154" y="1577"/>
                  </a:lnTo>
                  <a:lnTo>
                    <a:pt x="2300" y="1497"/>
                  </a:lnTo>
                  <a:lnTo>
                    <a:pt x="2453" y="1432"/>
                  </a:lnTo>
                  <a:lnTo>
                    <a:pt x="2614" y="1382"/>
                  </a:lnTo>
                  <a:lnTo>
                    <a:pt x="2781" y="1348"/>
                  </a:lnTo>
                  <a:lnTo>
                    <a:pt x="2954" y="1331"/>
                  </a:lnTo>
                  <a:lnTo>
                    <a:pt x="3042" y="1329"/>
                  </a:lnTo>
                  <a:lnTo>
                    <a:pt x="3130" y="1331"/>
                  </a:lnTo>
                  <a:lnTo>
                    <a:pt x="3302" y="1348"/>
                  </a:lnTo>
                  <a:lnTo>
                    <a:pt x="3470" y="1382"/>
                  </a:lnTo>
                  <a:lnTo>
                    <a:pt x="3631" y="1432"/>
                  </a:lnTo>
                  <a:lnTo>
                    <a:pt x="3784" y="1497"/>
                  </a:lnTo>
                  <a:lnTo>
                    <a:pt x="3929" y="1577"/>
                  </a:lnTo>
                  <a:lnTo>
                    <a:pt x="4066" y="1669"/>
                  </a:lnTo>
                  <a:lnTo>
                    <a:pt x="4193" y="1774"/>
                  </a:lnTo>
                  <a:lnTo>
                    <a:pt x="4309" y="1890"/>
                  </a:lnTo>
                  <a:lnTo>
                    <a:pt x="4414" y="2018"/>
                  </a:lnTo>
                  <a:lnTo>
                    <a:pt x="4506" y="2154"/>
                  </a:lnTo>
                  <a:lnTo>
                    <a:pt x="4586" y="2300"/>
                  </a:lnTo>
                  <a:lnTo>
                    <a:pt x="4651" y="2453"/>
                  </a:lnTo>
                  <a:lnTo>
                    <a:pt x="4701" y="2614"/>
                  </a:lnTo>
                  <a:lnTo>
                    <a:pt x="4735" y="2781"/>
                  </a:lnTo>
                  <a:lnTo>
                    <a:pt x="4752" y="2954"/>
                  </a:lnTo>
                  <a:lnTo>
                    <a:pt x="4754" y="3041"/>
                  </a:lnTo>
                  <a:lnTo>
                    <a:pt x="4752" y="3129"/>
                  </a:lnTo>
                  <a:lnTo>
                    <a:pt x="4735" y="3302"/>
                  </a:lnTo>
                  <a:lnTo>
                    <a:pt x="4701" y="3469"/>
                  </a:lnTo>
                  <a:lnTo>
                    <a:pt x="4651" y="3630"/>
                  </a:lnTo>
                  <a:lnTo>
                    <a:pt x="4586" y="3783"/>
                  </a:lnTo>
                  <a:lnTo>
                    <a:pt x="4506" y="3929"/>
                  </a:lnTo>
                  <a:lnTo>
                    <a:pt x="4414" y="4065"/>
                  </a:lnTo>
                  <a:lnTo>
                    <a:pt x="4309" y="4193"/>
                  </a:lnTo>
                  <a:lnTo>
                    <a:pt x="4193" y="4308"/>
                  </a:lnTo>
                  <a:lnTo>
                    <a:pt x="4066" y="4414"/>
                  </a:lnTo>
                  <a:lnTo>
                    <a:pt x="3929" y="4506"/>
                  </a:lnTo>
                  <a:lnTo>
                    <a:pt x="3784" y="4586"/>
                  </a:lnTo>
                  <a:lnTo>
                    <a:pt x="3631" y="4650"/>
                  </a:lnTo>
                  <a:lnTo>
                    <a:pt x="3470" y="4700"/>
                  </a:lnTo>
                  <a:lnTo>
                    <a:pt x="3302" y="4734"/>
                  </a:lnTo>
                  <a:lnTo>
                    <a:pt x="3130" y="4752"/>
                  </a:lnTo>
                  <a:lnTo>
                    <a:pt x="3042" y="47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1" name="Freeform 45"/>
            <p:cNvSpPr>
              <a:spLocks noEditPoints="1"/>
            </p:cNvSpPr>
            <p:nvPr/>
          </p:nvSpPr>
          <p:spPr bwMode="auto">
            <a:xfrm>
              <a:off x="3430588" y="-1247775"/>
              <a:ext cx="708025" cy="708025"/>
            </a:xfrm>
            <a:custGeom>
              <a:avLst/>
              <a:gdLst>
                <a:gd name="T0" fmla="*/ 991 w 2677"/>
                <a:gd name="T1" fmla="*/ 45 h 2676"/>
                <a:gd name="T2" fmla="*/ 509 w 2677"/>
                <a:gd name="T3" fmla="*/ 288 h 2676"/>
                <a:gd name="T4" fmla="*/ 245 w 2677"/>
                <a:gd name="T5" fmla="*/ 566 h 2676"/>
                <a:gd name="T6" fmla="*/ 38 w 2677"/>
                <a:gd name="T7" fmla="*/ 1017 h 2676"/>
                <a:gd name="T8" fmla="*/ 1 w 2677"/>
                <a:gd name="T9" fmla="*/ 1406 h 2676"/>
                <a:gd name="T10" fmla="*/ 132 w 2677"/>
                <a:gd name="T11" fmla="*/ 1917 h 2676"/>
                <a:gd name="T12" fmla="*/ 438 w 2677"/>
                <a:gd name="T13" fmla="*/ 2328 h 2676"/>
                <a:gd name="T14" fmla="*/ 878 w 2677"/>
                <a:gd name="T15" fmla="*/ 2594 h 2676"/>
                <a:gd name="T16" fmla="*/ 1339 w 2677"/>
                <a:gd name="T17" fmla="*/ 2676 h 2676"/>
                <a:gd name="T18" fmla="*/ 1799 w 2677"/>
                <a:gd name="T19" fmla="*/ 2594 h 2676"/>
                <a:gd name="T20" fmla="*/ 2239 w 2677"/>
                <a:gd name="T21" fmla="*/ 2328 h 2676"/>
                <a:gd name="T22" fmla="*/ 2545 w 2677"/>
                <a:gd name="T23" fmla="*/ 1917 h 2676"/>
                <a:gd name="T24" fmla="*/ 2676 w 2677"/>
                <a:gd name="T25" fmla="*/ 1406 h 2676"/>
                <a:gd name="T26" fmla="*/ 2636 w 2677"/>
                <a:gd name="T27" fmla="*/ 1003 h 2676"/>
                <a:gd name="T28" fmla="*/ 2412 w 2677"/>
                <a:gd name="T29" fmla="*/ 537 h 2676"/>
                <a:gd name="T30" fmla="*/ 2033 w 2677"/>
                <a:gd name="T31" fmla="*/ 193 h 2676"/>
                <a:gd name="T32" fmla="*/ 1543 w 2677"/>
                <a:gd name="T33" fmla="*/ 15 h 2676"/>
                <a:gd name="T34" fmla="*/ 1701 w 2677"/>
                <a:gd name="T35" fmla="*/ 1891 h 2676"/>
                <a:gd name="T36" fmla="*/ 1500 w 2677"/>
                <a:gd name="T37" fmla="*/ 2009 h 2676"/>
                <a:gd name="T38" fmla="*/ 1445 w 2677"/>
                <a:gd name="T39" fmla="*/ 2066 h 2676"/>
                <a:gd name="T40" fmla="*/ 1444 w 2677"/>
                <a:gd name="T41" fmla="*/ 2211 h 2676"/>
                <a:gd name="T42" fmla="*/ 1392 w 2677"/>
                <a:gd name="T43" fmla="*/ 2254 h 2676"/>
                <a:gd name="T44" fmla="*/ 1231 w 2677"/>
                <a:gd name="T45" fmla="*/ 2245 h 2676"/>
                <a:gd name="T46" fmla="*/ 1209 w 2677"/>
                <a:gd name="T47" fmla="*/ 2152 h 2676"/>
                <a:gd name="T48" fmla="*/ 1191 w 2677"/>
                <a:gd name="T49" fmla="*/ 2044 h 2676"/>
                <a:gd name="T50" fmla="*/ 1000 w 2677"/>
                <a:gd name="T51" fmla="*/ 2000 h 2676"/>
                <a:gd name="T52" fmla="*/ 872 w 2677"/>
                <a:gd name="T53" fmla="*/ 1940 h 2676"/>
                <a:gd name="T54" fmla="*/ 889 w 2677"/>
                <a:gd name="T55" fmla="*/ 1801 h 2676"/>
                <a:gd name="T56" fmla="*/ 943 w 2677"/>
                <a:gd name="T57" fmla="*/ 1688 h 2676"/>
                <a:gd name="T58" fmla="*/ 1076 w 2677"/>
                <a:gd name="T59" fmla="*/ 1742 h 2676"/>
                <a:gd name="T60" fmla="*/ 1259 w 2677"/>
                <a:gd name="T61" fmla="*/ 1780 h 2676"/>
                <a:gd name="T62" fmla="*/ 1402 w 2677"/>
                <a:gd name="T63" fmla="*/ 1757 h 2676"/>
                <a:gd name="T64" fmla="*/ 1484 w 2677"/>
                <a:gd name="T65" fmla="*/ 1669 h 2676"/>
                <a:gd name="T66" fmla="*/ 1447 w 2677"/>
                <a:gd name="T67" fmla="*/ 1544 h 2676"/>
                <a:gd name="T68" fmla="*/ 1339 w 2677"/>
                <a:gd name="T69" fmla="*/ 1476 h 2676"/>
                <a:gd name="T70" fmla="*/ 1082 w 2677"/>
                <a:gd name="T71" fmla="*/ 1360 h 2676"/>
                <a:gd name="T72" fmla="*/ 939 w 2677"/>
                <a:gd name="T73" fmla="*/ 1237 h 2676"/>
                <a:gd name="T74" fmla="*/ 874 w 2677"/>
                <a:gd name="T75" fmla="*/ 1041 h 2676"/>
                <a:gd name="T76" fmla="*/ 912 w 2677"/>
                <a:gd name="T77" fmla="*/ 860 h 2676"/>
                <a:gd name="T78" fmla="*/ 1070 w 2677"/>
                <a:gd name="T79" fmla="*/ 694 h 2676"/>
                <a:gd name="T80" fmla="*/ 1209 w 2677"/>
                <a:gd name="T81" fmla="*/ 632 h 2676"/>
                <a:gd name="T82" fmla="*/ 1226 w 2677"/>
                <a:gd name="T83" fmla="*/ 486 h 2676"/>
                <a:gd name="T84" fmla="*/ 1271 w 2677"/>
                <a:gd name="T85" fmla="*/ 421 h 2676"/>
                <a:gd name="T86" fmla="*/ 1418 w 2677"/>
                <a:gd name="T87" fmla="*/ 424 h 2676"/>
                <a:gd name="T88" fmla="*/ 1455 w 2677"/>
                <a:gd name="T89" fmla="*/ 496 h 2676"/>
                <a:gd name="T90" fmla="*/ 1475 w 2677"/>
                <a:gd name="T91" fmla="*/ 617 h 2676"/>
                <a:gd name="T92" fmla="*/ 1672 w 2677"/>
                <a:gd name="T93" fmla="*/ 665 h 2676"/>
                <a:gd name="T94" fmla="*/ 1752 w 2677"/>
                <a:gd name="T95" fmla="*/ 719 h 2676"/>
                <a:gd name="T96" fmla="*/ 1706 w 2677"/>
                <a:gd name="T97" fmla="*/ 900 h 2676"/>
                <a:gd name="T98" fmla="*/ 1647 w 2677"/>
                <a:gd name="T99" fmla="*/ 938 h 2676"/>
                <a:gd name="T100" fmla="*/ 1459 w 2677"/>
                <a:gd name="T101" fmla="*/ 879 h 2676"/>
                <a:gd name="T102" fmla="*/ 1290 w 2677"/>
                <a:gd name="T103" fmla="*/ 883 h 2676"/>
                <a:gd name="T104" fmla="*/ 1213 w 2677"/>
                <a:gd name="T105" fmla="*/ 939 h 2676"/>
                <a:gd name="T106" fmla="*/ 1213 w 2677"/>
                <a:gd name="T107" fmla="*/ 1045 h 2676"/>
                <a:gd name="T108" fmla="*/ 1336 w 2677"/>
                <a:gd name="T109" fmla="*/ 1136 h 2676"/>
                <a:gd name="T110" fmla="*/ 1593 w 2677"/>
                <a:gd name="T111" fmla="*/ 1252 h 2676"/>
                <a:gd name="T112" fmla="*/ 1720 w 2677"/>
                <a:gd name="T113" fmla="*/ 1357 h 2676"/>
                <a:gd name="T114" fmla="*/ 1813 w 2677"/>
                <a:gd name="T115" fmla="*/ 1641 h 2676"/>
                <a:gd name="T116" fmla="*/ 1763 w 2677"/>
                <a:gd name="T117" fmla="*/ 1808 h 2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77" h="2676">
                  <a:moveTo>
                    <a:pt x="1339" y="0"/>
                  </a:moveTo>
                  <a:lnTo>
                    <a:pt x="1267" y="1"/>
                  </a:lnTo>
                  <a:lnTo>
                    <a:pt x="1126" y="16"/>
                  </a:lnTo>
                  <a:lnTo>
                    <a:pt x="991" y="45"/>
                  </a:lnTo>
                  <a:lnTo>
                    <a:pt x="860" y="88"/>
                  </a:lnTo>
                  <a:lnTo>
                    <a:pt x="735" y="143"/>
                  </a:lnTo>
                  <a:lnTo>
                    <a:pt x="619" y="209"/>
                  </a:lnTo>
                  <a:lnTo>
                    <a:pt x="509" y="288"/>
                  </a:lnTo>
                  <a:lnTo>
                    <a:pt x="409" y="375"/>
                  </a:lnTo>
                  <a:lnTo>
                    <a:pt x="362" y="423"/>
                  </a:lnTo>
                  <a:lnTo>
                    <a:pt x="321" y="469"/>
                  </a:lnTo>
                  <a:lnTo>
                    <a:pt x="245" y="566"/>
                  </a:lnTo>
                  <a:lnTo>
                    <a:pt x="179" y="670"/>
                  </a:lnTo>
                  <a:lnTo>
                    <a:pt x="122" y="781"/>
                  </a:lnTo>
                  <a:lnTo>
                    <a:pt x="75" y="896"/>
                  </a:lnTo>
                  <a:lnTo>
                    <a:pt x="38" y="1017"/>
                  </a:lnTo>
                  <a:lnTo>
                    <a:pt x="14" y="1142"/>
                  </a:lnTo>
                  <a:lnTo>
                    <a:pt x="1" y="1272"/>
                  </a:lnTo>
                  <a:lnTo>
                    <a:pt x="0" y="1337"/>
                  </a:lnTo>
                  <a:lnTo>
                    <a:pt x="1" y="1406"/>
                  </a:lnTo>
                  <a:lnTo>
                    <a:pt x="15" y="1541"/>
                  </a:lnTo>
                  <a:lnTo>
                    <a:pt x="42" y="1671"/>
                  </a:lnTo>
                  <a:lnTo>
                    <a:pt x="82" y="1798"/>
                  </a:lnTo>
                  <a:lnTo>
                    <a:pt x="132" y="1917"/>
                  </a:lnTo>
                  <a:lnTo>
                    <a:pt x="194" y="2032"/>
                  </a:lnTo>
                  <a:lnTo>
                    <a:pt x="265" y="2138"/>
                  </a:lnTo>
                  <a:lnTo>
                    <a:pt x="348" y="2238"/>
                  </a:lnTo>
                  <a:lnTo>
                    <a:pt x="438" y="2328"/>
                  </a:lnTo>
                  <a:lnTo>
                    <a:pt x="538" y="2410"/>
                  </a:lnTo>
                  <a:lnTo>
                    <a:pt x="644" y="2482"/>
                  </a:lnTo>
                  <a:lnTo>
                    <a:pt x="759" y="2544"/>
                  </a:lnTo>
                  <a:lnTo>
                    <a:pt x="878" y="2594"/>
                  </a:lnTo>
                  <a:lnTo>
                    <a:pt x="1004" y="2634"/>
                  </a:lnTo>
                  <a:lnTo>
                    <a:pt x="1135" y="2661"/>
                  </a:lnTo>
                  <a:lnTo>
                    <a:pt x="1270" y="2674"/>
                  </a:lnTo>
                  <a:lnTo>
                    <a:pt x="1339" y="2676"/>
                  </a:lnTo>
                  <a:lnTo>
                    <a:pt x="1408" y="2674"/>
                  </a:lnTo>
                  <a:lnTo>
                    <a:pt x="1543" y="2661"/>
                  </a:lnTo>
                  <a:lnTo>
                    <a:pt x="1673" y="2634"/>
                  </a:lnTo>
                  <a:lnTo>
                    <a:pt x="1799" y="2594"/>
                  </a:lnTo>
                  <a:lnTo>
                    <a:pt x="1919" y="2544"/>
                  </a:lnTo>
                  <a:lnTo>
                    <a:pt x="2033" y="2482"/>
                  </a:lnTo>
                  <a:lnTo>
                    <a:pt x="2139" y="2410"/>
                  </a:lnTo>
                  <a:lnTo>
                    <a:pt x="2239" y="2328"/>
                  </a:lnTo>
                  <a:lnTo>
                    <a:pt x="2330" y="2238"/>
                  </a:lnTo>
                  <a:lnTo>
                    <a:pt x="2412" y="2138"/>
                  </a:lnTo>
                  <a:lnTo>
                    <a:pt x="2484" y="2032"/>
                  </a:lnTo>
                  <a:lnTo>
                    <a:pt x="2545" y="1917"/>
                  </a:lnTo>
                  <a:lnTo>
                    <a:pt x="2596" y="1798"/>
                  </a:lnTo>
                  <a:lnTo>
                    <a:pt x="2636" y="1671"/>
                  </a:lnTo>
                  <a:lnTo>
                    <a:pt x="2662" y="1541"/>
                  </a:lnTo>
                  <a:lnTo>
                    <a:pt x="2676" y="1406"/>
                  </a:lnTo>
                  <a:lnTo>
                    <a:pt x="2677" y="1337"/>
                  </a:lnTo>
                  <a:lnTo>
                    <a:pt x="2676" y="1268"/>
                  </a:lnTo>
                  <a:lnTo>
                    <a:pt x="2662" y="1133"/>
                  </a:lnTo>
                  <a:lnTo>
                    <a:pt x="2636" y="1003"/>
                  </a:lnTo>
                  <a:lnTo>
                    <a:pt x="2596" y="877"/>
                  </a:lnTo>
                  <a:lnTo>
                    <a:pt x="2545" y="758"/>
                  </a:lnTo>
                  <a:lnTo>
                    <a:pt x="2484" y="644"/>
                  </a:lnTo>
                  <a:lnTo>
                    <a:pt x="2412" y="537"/>
                  </a:lnTo>
                  <a:lnTo>
                    <a:pt x="2330" y="438"/>
                  </a:lnTo>
                  <a:lnTo>
                    <a:pt x="2239" y="347"/>
                  </a:lnTo>
                  <a:lnTo>
                    <a:pt x="2139" y="265"/>
                  </a:lnTo>
                  <a:lnTo>
                    <a:pt x="2033" y="193"/>
                  </a:lnTo>
                  <a:lnTo>
                    <a:pt x="1919" y="132"/>
                  </a:lnTo>
                  <a:lnTo>
                    <a:pt x="1799" y="81"/>
                  </a:lnTo>
                  <a:lnTo>
                    <a:pt x="1673" y="41"/>
                  </a:lnTo>
                  <a:lnTo>
                    <a:pt x="1543" y="15"/>
                  </a:lnTo>
                  <a:lnTo>
                    <a:pt x="1408" y="1"/>
                  </a:lnTo>
                  <a:lnTo>
                    <a:pt x="1339" y="0"/>
                  </a:lnTo>
                  <a:close/>
                  <a:moveTo>
                    <a:pt x="1723" y="1865"/>
                  </a:moveTo>
                  <a:lnTo>
                    <a:pt x="1701" y="1891"/>
                  </a:lnTo>
                  <a:lnTo>
                    <a:pt x="1650" y="1937"/>
                  </a:lnTo>
                  <a:lnTo>
                    <a:pt x="1594" y="1973"/>
                  </a:lnTo>
                  <a:lnTo>
                    <a:pt x="1533" y="1999"/>
                  </a:lnTo>
                  <a:lnTo>
                    <a:pt x="1500" y="2009"/>
                  </a:lnTo>
                  <a:lnTo>
                    <a:pt x="1486" y="2013"/>
                  </a:lnTo>
                  <a:lnTo>
                    <a:pt x="1465" y="2025"/>
                  </a:lnTo>
                  <a:lnTo>
                    <a:pt x="1450" y="2042"/>
                  </a:lnTo>
                  <a:lnTo>
                    <a:pt x="1445" y="2066"/>
                  </a:lnTo>
                  <a:lnTo>
                    <a:pt x="1445" y="2080"/>
                  </a:lnTo>
                  <a:lnTo>
                    <a:pt x="1446" y="2139"/>
                  </a:lnTo>
                  <a:lnTo>
                    <a:pt x="1445" y="2199"/>
                  </a:lnTo>
                  <a:lnTo>
                    <a:pt x="1444" y="2211"/>
                  </a:lnTo>
                  <a:lnTo>
                    <a:pt x="1438" y="2231"/>
                  </a:lnTo>
                  <a:lnTo>
                    <a:pt x="1425" y="2245"/>
                  </a:lnTo>
                  <a:lnTo>
                    <a:pt x="1405" y="2253"/>
                  </a:lnTo>
                  <a:lnTo>
                    <a:pt x="1392" y="2254"/>
                  </a:lnTo>
                  <a:lnTo>
                    <a:pt x="1329" y="2255"/>
                  </a:lnTo>
                  <a:lnTo>
                    <a:pt x="1265" y="2254"/>
                  </a:lnTo>
                  <a:lnTo>
                    <a:pt x="1252" y="2253"/>
                  </a:lnTo>
                  <a:lnTo>
                    <a:pt x="1231" y="2245"/>
                  </a:lnTo>
                  <a:lnTo>
                    <a:pt x="1216" y="2230"/>
                  </a:lnTo>
                  <a:lnTo>
                    <a:pt x="1210" y="2209"/>
                  </a:lnTo>
                  <a:lnTo>
                    <a:pt x="1209" y="2196"/>
                  </a:lnTo>
                  <a:lnTo>
                    <a:pt x="1209" y="2152"/>
                  </a:lnTo>
                  <a:lnTo>
                    <a:pt x="1208" y="2109"/>
                  </a:lnTo>
                  <a:lnTo>
                    <a:pt x="1207" y="2087"/>
                  </a:lnTo>
                  <a:lnTo>
                    <a:pt x="1204" y="2059"/>
                  </a:lnTo>
                  <a:lnTo>
                    <a:pt x="1191" y="2044"/>
                  </a:lnTo>
                  <a:lnTo>
                    <a:pt x="1165" y="2036"/>
                  </a:lnTo>
                  <a:lnTo>
                    <a:pt x="1144" y="2033"/>
                  </a:lnTo>
                  <a:lnTo>
                    <a:pt x="1086" y="2023"/>
                  </a:lnTo>
                  <a:lnTo>
                    <a:pt x="1000" y="2000"/>
                  </a:lnTo>
                  <a:lnTo>
                    <a:pt x="944" y="1980"/>
                  </a:lnTo>
                  <a:lnTo>
                    <a:pt x="917" y="1968"/>
                  </a:lnTo>
                  <a:lnTo>
                    <a:pt x="897" y="1958"/>
                  </a:lnTo>
                  <a:lnTo>
                    <a:pt x="872" y="1940"/>
                  </a:lnTo>
                  <a:lnTo>
                    <a:pt x="863" y="1917"/>
                  </a:lnTo>
                  <a:lnTo>
                    <a:pt x="865" y="1887"/>
                  </a:lnTo>
                  <a:lnTo>
                    <a:pt x="871" y="1867"/>
                  </a:lnTo>
                  <a:lnTo>
                    <a:pt x="889" y="1801"/>
                  </a:lnTo>
                  <a:lnTo>
                    <a:pt x="908" y="1735"/>
                  </a:lnTo>
                  <a:lnTo>
                    <a:pt x="914" y="1718"/>
                  </a:lnTo>
                  <a:lnTo>
                    <a:pt x="927" y="1696"/>
                  </a:lnTo>
                  <a:lnTo>
                    <a:pt x="943" y="1688"/>
                  </a:lnTo>
                  <a:lnTo>
                    <a:pt x="968" y="1695"/>
                  </a:lnTo>
                  <a:lnTo>
                    <a:pt x="984" y="1703"/>
                  </a:lnTo>
                  <a:lnTo>
                    <a:pt x="1015" y="1718"/>
                  </a:lnTo>
                  <a:lnTo>
                    <a:pt x="1076" y="1742"/>
                  </a:lnTo>
                  <a:lnTo>
                    <a:pt x="1139" y="1760"/>
                  </a:lnTo>
                  <a:lnTo>
                    <a:pt x="1203" y="1773"/>
                  </a:lnTo>
                  <a:lnTo>
                    <a:pt x="1238" y="1778"/>
                  </a:lnTo>
                  <a:lnTo>
                    <a:pt x="1259" y="1780"/>
                  </a:lnTo>
                  <a:lnTo>
                    <a:pt x="1301" y="1781"/>
                  </a:lnTo>
                  <a:lnTo>
                    <a:pt x="1342" y="1775"/>
                  </a:lnTo>
                  <a:lnTo>
                    <a:pt x="1383" y="1765"/>
                  </a:lnTo>
                  <a:lnTo>
                    <a:pt x="1402" y="1757"/>
                  </a:lnTo>
                  <a:lnTo>
                    <a:pt x="1420" y="1748"/>
                  </a:lnTo>
                  <a:lnTo>
                    <a:pt x="1449" y="1726"/>
                  </a:lnTo>
                  <a:lnTo>
                    <a:pt x="1471" y="1700"/>
                  </a:lnTo>
                  <a:lnTo>
                    <a:pt x="1484" y="1669"/>
                  </a:lnTo>
                  <a:lnTo>
                    <a:pt x="1488" y="1637"/>
                  </a:lnTo>
                  <a:lnTo>
                    <a:pt x="1484" y="1605"/>
                  </a:lnTo>
                  <a:lnTo>
                    <a:pt x="1471" y="1573"/>
                  </a:lnTo>
                  <a:lnTo>
                    <a:pt x="1447" y="1544"/>
                  </a:lnTo>
                  <a:lnTo>
                    <a:pt x="1433" y="1531"/>
                  </a:lnTo>
                  <a:lnTo>
                    <a:pt x="1411" y="1514"/>
                  </a:lnTo>
                  <a:lnTo>
                    <a:pt x="1364" y="1487"/>
                  </a:lnTo>
                  <a:lnTo>
                    <a:pt x="1339" y="1476"/>
                  </a:lnTo>
                  <a:lnTo>
                    <a:pt x="1274" y="1448"/>
                  </a:lnTo>
                  <a:lnTo>
                    <a:pt x="1175" y="1408"/>
                  </a:lnTo>
                  <a:lnTo>
                    <a:pt x="1112" y="1377"/>
                  </a:lnTo>
                  <a:lnTo>
                    <a:pt x="1082" y="1360"/>
                  </a:lnTo>
                  <a:lnTo>
                    <a:pt x="1057" y="1345"/>
                  </a:lnTo>
                  <a:lnTo>
                    <a:pt x="1013" y="1312"/>
                  </a:lnTo>
                  <a:lnTo>
                    <a:pt x="973" y="1277"/>
                  </a:lnTo>
                  <a:lnTo>
                    <a:pt x="939" y="1237"/>
                  </a:lnTo>
                  <a:lnTo>
                    <a:pt x="912" y="1194"/>
                  </a:lnTo>
                  <a:lnTo>
                    <a:pt x="892" y="1147"/>
                  </a:lnTo>
                  <a:lnTo>
                    <a:pt x="879" y="1096"/>
                  </a:lnTo>
                  <a:lnTo>
                    <a:pt x="874" y="1041"/>
                  </a:lnTo>
                  <a:lnTo>
                    <a:pt x="875" y="1011"/>
                  </a:lnTo>
                  <a:lnTo>
                    <a:pt x="878" y="977"/>
                  </a:lnTo>
                  <a:lnTo>
                    <a:pt x="891" y="915"/>
                  </a:lnTo>
                  <a:lnTo>
                    <a:pt x="912" y="860"/>
                  </a:lnTo>
                  <a:lnTo>
                    <a:pt x="940" y="810"/>
                  </a:lnTo>
                  <a:lnTo>
                    <a:pt x="976" y="766"/>
                  </a:lnTo>
                  <a:lnTo>
                    <a:pt x="1020" y="727"/>
                  </a:lnTo>
                  <a:lnTo>
                    <a:pt x="1070" y="694"/>
                  </a:lnTo>
                  <a:lnTo>
                    <a:pt x="1126" y="666"/>
                  </a:lnTo>
                  <a:lnTo>
                    <a:pt x="1157" y="654"/>
                  </a:lnTo>
                  <a:lnTo>
                    <a:pt x="1180" y="646"/>
                  </a:lnTo>
                  <a:lnTo>
                    <a:pt x="1209" y="632"/>
                  </a:lnTo>
                  <a:lnTo>
                    <a:pt x="1223" y="614"/>
                  </a:lnTo>
                  <a:lnTo>
                    <a:pt x="1226" y="584"/>
                  </a:lnTo>
                  <a:lnTo>
                    <a:pt x="1226" y="559"/>
                  </a:lnTo>
                  <a:lnTo>
                    <a:pt x="1226" y="486"/>
                  </a:lnTo>
                  <a:lnTo>
                    <a:pt x="1227" y="467"/>
                  </a:lnTo>
                  <a:lnTo>
                    <a:pt x="1232" y="441"/>
                  </a:lnTo>
                  <a:lnTo>
                    <a:pt x="1246" y="427"/>
                  </a:lnTo>
                  <a:lnTo>
                    <a:pt x="1271" y="421"/>
                  </a:lnTo>
                  <a:lnTo>
                    <a:pt x="1290" y="421"/>
                  </a:lnTo>
                  <a:lnTo>
                    <a:pt x="1340" y="421"/>
                  </a:lnTo>
                  <a:lnTo>
                    <a:pt x="1380" y="421"/>
                  </a:lnTo>
                  <a:lnTo>
                    <a:pt x="1418" y="424"/>
                  </a:lnTo>
                  <a:lnTo>
                    <a:pt x="1435" y="430"/>
                  </a:lnTo>
                  <a:lnTo>
                    <a:pt x="1446" y="441"/>
                  </a:lnTo>
                  <a:lnTo>
                    <a:pt x="1452" y="458"/>
                  </a:lnTo>
                  <a:lnTo>
                    <a:pt x="1455" y="496"/>
                  </a:lnTo>
                  <a:lnTo>
                    <a:pt x="1455" y="537"/>
                  </a:lnTo>
                  <a:lnTo>
                    <a:pt x="1455" y="565"/>
                  </a:lnTo>
                  <a:lnTo>
                    <a:pt x="1460" y="599"/>
                  </a:lnTo>
                  <a:lnTo>
                    <a:pt x="1475" y="617"/>
                  </a:lnTo>
                  <a:lnTo>
                    <a:pt x="1509" y="626"/>
                  </a:lnTo>
                  <a:lnTo>
                    <a:pt x="1537" y="630"/>
                  </a:lnTo>
                  <a:lnTo>
                    <a:pt x="1583" y="639"/>
                  </a:lnTo>
                  <a:lnTo>
                    <a:pt x="1672" y="665"/>
                  </a:lnTo>
                  <a:lnTo>
                    <a:pt x="1716" y="683"/>
                  </a:lnTo>
                  <a:lnTo>
                    <a:pt x="1727" y="688"/>
                  </a:lnTo>
                  <a:lnTo>
                    <a:pt x="1743" y="702"/>
                  </a:lnTo>
                  <a:lnTo>
                    <a:pt x="1752" y="719"/>
                  </a:lnTo>
                  <a:lnTo>
                    <a:pt x="1753" y="740"/>
                  </a:lnTo>
                  <a:lnTo>
                    <a:pt x="1749" y="752"/>
                  </a:lnTo>
                  <a:lnTo>
                    <a:pt x="1728" y="827"/>
                  </a:lnTo>
                  <a:lnTo>
                    <a:pt x="1706" y="900"/>
                  </a:lnTo>
                  <a:lnTo>
                    <a:pt x="1700" y="916"/>
                  </a:lnTo>
                  <a:lnTo>
                    <a:pt x="1687" y="936"/>
                  </a:lnTo>
                  <a:lnTo>
                    <a:pt x="1670" y="944"/>
                  </a:lnTo>
                  <a:lnTo>
                    <a:pt x="1647" y="938"/>
                  </a:lnTo>
                  <a:lnTo>
                    <a:pt x="1631" y="931"/>
                  </a:lnTo>
                  <a:lnTo>
                    <a:pt x="1598" y="916"/>
                  </a:lnTo>
                  <a:lnTo>
                    <a:pt x="1529" y="893"/>
                  </a:lnTo>
                  <a:lnTo>
                    <a:pt x="1459" y="879"/>
                  </a:lnTo>
                  <a:lnTo>
                    <a:pt x="1385" y="874"/>
                  </a:lnTo>
                  <a:lnTo>
                    <a:pt x="1347" y="875"/>
                  </a:lnTo>
                  <a:lnTo>
                    <a:pt x="1328" y="876"/>
                  </a:lnTo>
                  <a:lnTo>
                    <a:pt x="1290" y="883"/>
                  </a:lnTo>
                  <a:lnTo>
                    <a:pt x="1272" y="890"/>
                  </a:lnTo>
                  <a:lnTo>
                    <a:pt x="1257" y="898"/>
                  </a:lnTo>
                  <a:lnTo>
                    <a:pt x="1232" y="916"/>
                  </a:lnTo>
                  <a:lnTo>
                    <a:pt x="1213" y="939"/>
                  </a:lnTo>
                  <a:lnTo>
                    <a:pt x="1202" y="964"/>
                  </a:lnTo>
                  <a:lnTo>
                    <a:pt x="1198" y="992"/>
                  </a:lnTo>
                  <a:lnTo>
                    <a:pt x="1202" y="1019"/>
                  </a:lnTo>
                  <a:lnTo>
                    <a:pt x="1213" y="1045"/>
                  </a:lnTo>
                  <a:lnTo>
                    <a:pt x="1233" y="1070"/>
                  </a:lnTo>
                  <a:lnTo>
                    <a:pt x="1246" y="1081"/>
                  </a:lnTo>
                  <a:lnTo>
                    <a:pt x="1274" y="1103"/>
                  </a:lnTo>
                  <a:lnTo>
                    <a:pt x="1336" y="1136"/>
                  </a:lnTo>
                  <a:lnTo>
                    <a:pt x="1369" y="1150"/>
                  </a:lnTo>
                  <a:lnTo>
                    <a:pt x="1425" y="1173"/>
                  </a:lnTo>
                  <a:lnTo>
                    <a:pt x="1539" y="1223"/>
                  </a:lnTo>
                  <a:lnTo>
                    <a:pt x="1593" y="1252"/>
                  </a:lnTo>
                  <a:lnTo>
                    <a:pt x="1615" y="1265"/>
                  </a:lnTo>
                  <a:lnTo>
                    <a:pt x="1654" y="1292"/>
                  </a:lnTo>
                  <a:lnTo>
                    <a:pt x="1688" y="1323"/>
                  </a:lnTo>
                  <a:lnTo>
                    <a:pt x="1720" y="1357"/>
                  </a:lnTo>
                  <a:lnTo>
                    <a:pt x="1759" y="1411"/>
                  </a:lnTo>
                  <a:lnTo>
                    <a:pt x="1795" y="1492"/>
                  </a:lnTo>
                  <a:lnTo>
                    <a:pt x="1813" y="1576"/>
                  </a:lnTo>
                  <a:lnTo>
                    <a:pt x="1813" y="1641"/>
                  </a:lnTo>
                  <a:lnTo>
                    <a:pt x="1808" y="1684"/>
                  </a:lnTo>
                  <a:lnTo>
                    <a:pt x="1798" y="1727"/>
                  </a:lnTo>
                  <a:lnTo>
                    <a:pt x="1783" y="1768"/>
                  </a:lnTo>
                  <a:lnTo>
                    <a:pt x="1763" y="1808"/>
                  </a:lnTo>
                  <a:lnTo>
                    <a:pt x="1738" y="1847"/>
                  </a:lnTo>
                  <a:lnTo>
                    <a:pt x="1723" y="18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pic>
        <p:nvPicPr>
          <p:cNvPr id="72" name="Picture 1" descr="C:\Users\GD16\Downloads\pl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2" y="3361782"/>
            <a:ext cx="1080000" cy="824728"/>
          </a:xfrm>
          <a:prstGeom prst="rect">
            <a:avLst/>
          </a:prstGeom>
          <a:noFill/>
        </p:spPr>
      </p:pic>
      <p:pic>
        <p:nvPicPr>
          <p:cNvPr id="73" name="그림 72" descr="messa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277" y="4633234"/>
            <a:ext cx="1080000" cy="1080000"/>
          </a:xfrm>
          <a:prstGeom prst="rect">
            <a:avLst/>
          </a:prstGeom>
        </p:spPr>
      </p:pic>
      <p:pic>
        <p:nvPicPr>
          <p:cNvPr id="78" name="그림 77" descr="mass-product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3870" y="1972172"/>
            <a:ext cx="1080000" cy="1080000"/>
          </a:xfrm>
          <a:prstGeom prst="rect">
            <a:avLst/>
          </a:prstGeom>
        </p:spPr>
      </p:pic>
      <p:pic>
        <p:nvPicPr>
          <p:cNvPr id="79" name="그림 78" descr="152256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30545" y="333350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5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029DD0-544D-4574-9DE8-EBC394F30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948066"/>
              </p:ext>
            </p:extLst>
          </p:nvPr>
        </p:nvGraphicFramePr>
        <p:xfrm>
          <a:off x="838198" y="1481055"/>
          <a:ext cx="10515603" cy="3988611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1585691550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40300759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03202056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673003366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4252628212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65848196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550196427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7628094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874338497"/>
                    </a:ext>
                  </a:extLst>
                </a:gridCol>
              </a:tblGrid>
              <a:tr h="29560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BOM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등록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873689"/>
                  </a:ext>
                </a:extLst>
              </a:tr>
              <a:tr h="29560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INSERT_BOM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974088"/>
                  </a:ext>
                </a:extLst>
              </a:tr>
              <a:tr h="295607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706687"/>
                  </a:ext>
                </a:extLst>
              </a:tr>
              <a:tr h="29560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897534"/>
                  </a:ext>
                </a:extLst>
              </a:tr>
              <a:tr h="29560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2076"/>
                  </a:ext>
                </a:extLst>
              </a:tr>
              <a:tr h="29560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</a:rPr>
                        <a:t>파트번호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084416"/>
                  </a:ext>
                </a:extLst>
              </a:tr>
              <a:tr h="29560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</a:rPr>
                        <a:t>파트개수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600253"/>
                  </a:ext>
                </a:extLst>
              </a:tr>
              <a:tr h="29560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109572"/>
                  </a:ext>
                </a:extLst>
              </a:tr>
              <a:tr h="29560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206957"/>
                  </a:ext>
                </a:extLst>
              </a:tr>
              <a:tr h="29560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646797"/>
                  </a:ext>
                </a:extLst>
              </a:tr>
              <a:tr h="29560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BOM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테이블에 데이터를 입력하는 프로시저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070052"/>
                  </a:ext>
                </a:extLst>
              </a:tr>
              <a:tr h="29560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17970"/>
                  </a:ext>
                </a:extLst>
              </a:tr>
              <a:tr h="441327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2019-02-26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599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857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799AFC-BD9B-4E33-A8B2-9B17091D0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60607"/>
              </p:ext>
            </p:extLst>
          </p:nvPr>
        </p:nvGraphicFramePr>
        <p:xfrm>
          <a:off x="838198" y="1481055"/>
          <a:ext cx="10515603" cy="4026824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708431265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80285316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06402517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816309776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969967426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421135180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956718700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75932546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693343773"/>
                    </a:ext>
                  </a:extLst>
                </a:gridCol>
              </a:tblGrid>
              <a:tr h="29843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재고 변동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저장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수정 등 포함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788775"/>
                  </a:ext>
                </a:extLst>
              </a:tr>
              <a:tr h="29843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SET_STOCK_ITEM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69392"/>
                  </a:ext>
                </a:extLst>
              </a:tr>
              <a:tr h="298439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686544"/>
                  </a:ext>
                </a:extLst>
              </a:tr>
              <a:tr h="29843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297263"/>
                  </a:ext>
                </a:extLst>
              </a:tr>
              <a:tr h="29843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082306"/>
                  </a:ext>
                </a:extLst>
              </a:tr>
              <a:tr h="29843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</a:rPr>
                        <a:t>창고번호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645952"/>
                  </a:ext>
                </a:extLst>
              </a:tr>
              <a:tr h="29843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</a:rPr>
                        <a:t>재고개수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stock_count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513894"/>
                  </a:ext>
                </a:extLst>
              </a:tr>
              <a:tr h="29843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251318"/>
                  </a:ext>
                </a:extLst>
              </a:tr>
              <a:tr h="29843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564317"/>
                  </a:ext>
                </a:extLst>
              </a:tr>
              <a:tr h="29843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858666"/>
                  </a:ext>
                </a:extLst>
              </a:tr>
              <a:tr h="29843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품목번호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창고번호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같은게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있다면 재고개수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 /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재고테이블에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Insert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140241"/>
                  </a:ext>
                </a:extLst>
              </a:tr>
              <a:tr h="29843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effectLst/>
                        </a:rPr>
                        <a:t>ITEM</a:t>
                      </a:r>
                      <a:r>
                        <a:rPr lang="ko-KR" altLang="en-US" sz="1000" dirty="0">
                          <a:effectLst/>
                        </a:rPr>
                        <a:t>테이블과의 무결성은 트리거로 처리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532395"/>
                  </a:ext>
                </a:extLst>
              </a:tr>
              <a:tr h="445556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2019-02-26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83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79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64746B2-46B1-4635-B50F-86C21EB74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15110"/>
              </p:ext>
            </p:extLst>
          </p:nvPr>
        </p:nvGraphicFramePr>
        <p:xfrm>
          <a:off x="838198" y="1481055"/>
          <a:ext cx="10515603" cy="4048598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965152002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94035330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06331847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284593561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792682007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37074949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768697034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6561564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654219486"/>
                    </a:ext>
                  </a:extLst>
                </a:gridCol>
              </a:tblGrid>
              <a:tr h="26747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등록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85890"/>
                  </a:ext>
                </a:extLst>
              </a:tr>
              <a:tr h="26747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0-1-1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InsertBusiness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37460"/>
                  </a:ext>
                </a:extLst>
              </a:tr>
              <a:tr h="267479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896396"/>
                  </a:ext>
                </a:extLst>
              </a:tr>
              <a:tr h="2674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110508"/>
                  </a:ext>
                </a:extLst>
              </a:tr>
              <a:tr h="26747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133777"/>
                  </a:ext>
                </a:extLst>
              </a:tr>
              <a:tr h="26747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42262"/>
                  </a:ext>
                </a:extLst>
              </a:tr>
              <a:tr h="26747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거래처연락처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Business_tel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14198"/>
                  </a:ext>
                </a:extLst>
              </a:tr>
              <a:tr h="26747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거래처주소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Business_addr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075293"/>
                  </a:ext>
                </a:extLst>
              </a:tr>
              <a:tr h="26747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거래처이메일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Business_email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331745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거래처대표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Business_presenter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871233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입력된 데이터를 거래처 테이블에 저장한다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b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또한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거래처번호와 거래처이름을 이용해 창고테이블에 데이터를 추가한다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50731"/>
                  </a:ext>
                </a:extLst>
              </a:tr>
              <a:tr h="2674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76646"/>
                  </a:ext>
                </a:extLst>
              </a:tr>
              <a:tr h="399334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2019-02-01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지성욱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328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107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F314C17-9B4C-455F-8C23-A49C3C99E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59747"/>
              </p:ext>
            </p:extLst>
          </p:nvPr>
        </p:nvGraphicFramePr>
        <p:xfrm>
          <a:off x="838198" y="1481055"/>
          <a:ext cx="10515603" cy="3771425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967537801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282618385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51533436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42287354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4042812702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63736328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202855153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393754566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371405293"/>
                    </a:ext>
                  </a:extLst>
                </a:gridCol>
              </a:tblGrid>
              <a:tr h="26346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수정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51803"/>
                  </a:ext>
                </a:extLst>
              </a:tr>
              <a:tr h="26346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0-1-2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UpdateBusiness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586050"/>
                  </a:ext>
                </a:extLst>
              </a:tr>
              <a:tr h="263468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08767"/>
                  </a:ext>
                </a:extLst>
              </a:tr>
              <a:tr h="2634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54344"/>
                  </a:ext>
                </a:extLst>
              </a:tr>
              <a:tr h="26346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509920"/>
                  </a:ext>
                </a:extLst>
              </a:tr>
              <a:tr h="26346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687769"/>
                  </a:ext>
                </a:extLst>
              </a:tr>
              <a:tr h="26346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거래처연락처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Business_tel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472701"/>
                  </a:ext>
                </a:extLst>
              </a:tr>
              <a:tr h="26346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거래처주소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Business_addr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576832"/>
                  </a:ext>
                </a:extLst>
              </a:tr>
              <a:tr h="26346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거래처이메일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Business_email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765467"/>
                  </a:ext>
                </a:extLst>
              </a:tr>
              <a:tr h="47993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거래처대표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Business_presenter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110892"/>
                  </a:ext>
                </a:extLst>
              </a:tr>
              <a:tr h="2634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입력된 데이터의 거래처번호를 통해 해당 데이터를 찾아 수정한다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843865"/>
                  </a:ext>
                </a:extLst>
              </a:tr>
              <a:tr h="2634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41957"/>
                  </a:ext>
                </a:extLst>
              </a:tr>
              <a:tr h="393346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2019-01-29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지성욱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89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504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C083A6B-60DD-4808-8FDF-E5B47B2C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51070"/>
              </p:ext>
            </p:extLst>
          </p:nvPr>
        </p:nvGraphicFramePr>
        <p:xfrm>
          <a:off x="838198" y="1485002"/>
          <a:ext cx="10515603" cy="4045991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454353458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65310667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31998891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659922200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991439493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53308478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537295669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89906021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376859753"/>
                    </a:ext>
                  </a:extLst>
                </a:gridCol>
              </a:tblGrid>
              <a:tr h="24594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삭제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936172"/>
                  </a:ext>
                </a:extLst>
              </a:tr>
              <a:tr h="24594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0-1-3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DeleteBusiness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72423"/>
                  </a:ext>
                </a:extLst>
              </a:tr>
              <a:tr h="245947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83846"/>
                  </a:ext>
                </a:extLst>
              </a:tr>
              <a:tr h="2459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778249"/>
                  </a:ext>
                </a:extLst>
              </a:tr>
              <a:tr h="24594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42763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7962378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23228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847822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84981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258352"/>
                  </a:ext>
                </a:extLst>
              </a:tr>
              <a:tr h="2459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거래처번호를 통해 해당 데이터를 찾아 삭제한다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393514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24845"/>
                  </a:ext>
                </a:extLst>
              </a:tr>
              <a:tr h="367187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2019-01-29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지성욱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830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920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2FE64B-30D8-4663-B945-3195AEE6D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73444"/>
              </p:ext>
            </p:extLst>
          </p:nvPr>
        </p:nvGraphicFramePr>
        <p:xfrm>
          <a:off x="838198" y="1481055"/>
          <a:ext cx="10515603" cy="4189511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3853321432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42042562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53742470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526475705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087067813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117362365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075702126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81522398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098725221"/>
                    </a:ext>
                  </a:extLst>
                </a:gridCol>
              </a:tblGrid>
              <a:tr h="19556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 등록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923555"/>
                  </a:ext>
                </a:extLst>
              </a:tr>
              <a:tr h="19556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0-2-1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InsertItem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265939"/>
                  </a:ext>
                </a:extLst>
              </a:tr>
              <a:tr h="195566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59399"/>
                  </a:ext>
                </a:extLst>
              </a:tr>
              <a:tr h="19556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0850"/>
                  </a:ext>
                </a:extLst>
              </a:tr>
              <a:tr h="2919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nvarcahr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085728"/>
                  </a:ext>
                </a:extLst>
              </a:tr>
              <a:tr h="2919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691375"/>
                  </a:ext>
                </a:extLst>
              </a:tr>
              <a:tr h="2919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668916"/>
                  </a:ext>
                </a:extLst>
              </a:tr>
              <a:tr h="2919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단위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item_unit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33435"/>
                  </a:ext>
                </a:extLst>
              </a:tr>
              <a:tr h="2919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item_class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580435"/>
                  </a:ext>
                </a:extLst>
              </a:tr>
              <a:tr h="2919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품목가격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item_fee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456582"/>
                  </a:ext>
                </a:extLst>
              </a:tr>
              <a:tr h="2919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품목사진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item_image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678457"/>
                  </a:ext>
                </a:extLst>
              </a:tr>
              <a:tr h="2919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품목그룹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item_group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nvarcahr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537476"/>
                  </a:ext>
                </a:extLst>
              </a:tr>
              <a:tr h="2919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item_comment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500922"/>
                  </a:ext>
                </a:extLst>
              </a:tr>
              <a:tr h="19556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입력된 데이터를 품목 테이블에 저장한다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330739"/>
                  </a:ext>
                </a:extLst>
              </a:tr>
              <a:tr h="29197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813120"/>
                  </a:ext>
                </a:extLst>
              </a:tr>
              <a:tr h="291971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2019-01-29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손종완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76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927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FA66C5-5D10-4992-82E7-9B779898E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549480"/>
              </p:ext>
            </p:extLst>
          </p:nvPr>
        </p:nvGraphicFramePr>
        <p:xfrm>
          <a:off x="838198" y="1481055"/>
          <a:ext cx="10515603" cy="4420962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1756983025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78643700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12185610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19138731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3835833219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9828650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223244104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31283217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284810948"/>
                    </a:ext>
                  </a:extLst>
                </a:gridCol>
              </a:tblGrid>
              <a:tr h="20325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 수정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80472"/>
                  </a:ext>
                </a:extLst>
              </a:tr>
              <a:tr h="20325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0-2-2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UpdateItem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186958"/>
                  </a:ext>
                </a:extLst>
              </a:tr>
              <a:tr h="203252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24553"/>
                  </a:ext>
                </a:extLst>
              </a:tr>
              <a:tr h="20325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497658"/>
                  </a:ext>
                </a:extLst>
              </a:tr>
              <a:tr h="30344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nvarcahr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548675"/>
                  </a:ext>
                </a:extLst>
              </a:tr>
              <a:tr h="30344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4199"/>
                  </a:ext>
                </a:extLst>
              </a:tr>
              <a:tr h="30344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240760"/>
                  </a:ext>
                </a:extLst>
              </a:tr>
              <a:tr h="30344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단위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item_unit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8171"/>
                  </a:ext>
                </a:extLst>
              </a:tr>
              <a:tr h="30344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item_class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49335"/>
                  </a:ext>
                </a:extLst>
              </a:tr>
              <a:tr h="30344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품목가격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item_fee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688294"/>
                  </a:ext>
                </a:extLst>
              </a:tr>
              <a:tr h="30344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품목사진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item_image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859710"/>
                  </a:ext>
                </a:extLst>
              </a:tr>
              <a:tr h="30344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품목그룹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item_group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nvarcahr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987242"/>
                  </a:ext>
                </a:extLst>
              </a:tr>
              <a:tr h="30344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item_comment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362400"/>
                  </a:ext>
                </a:extLst>
              </a:tr>
              <a:tr h="37024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입력된 데이터의 품목번호를 통해 해당 데이터를 찾아 수정한다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b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추가로 수정된 데이터를 재고테이블과 견적테이블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건적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테이블도 수정한다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657599"/>
                  </a:ext>
                </a:extLst>
              </a:tr>
              <a:tr h="20325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가격 수정시 견적서의 가격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거래테이블의 총가격 수정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429302"/>
                  </a:ext>
                </a:extLst>
              </a:tr>
              <a:tr h="303446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2019-02-01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손종완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98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520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DCF09CB-78CF-4925-8B93-9931A85A7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040080"/>
              </p:ext>
            </p:extLst>
          </p:nvPr>
        </p:nvGraphicFramePr>
        <p:xfrm>
          <a:off x="838198" y="1481055"/>
          <a:ext cx="10515603" cy="3959500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849015210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25235041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84031691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33635119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992467991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250085557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452078053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405712036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881671952"/>
                    </a:ext>
                  </a:extLst>
                </a:gridCol>
              </a:tblGrid>
              <a:tr h="24068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 삭제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085089"/>
                  </a:ext>
                </a:extLst>
              </a:tr>
              <a:tr h="24068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0-2-3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DeleteItem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75644"/>
                  </a:ext>
                </a:extLst>
              </a:tr>
              <a:tr h="240689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406921"/>
                  </a:ext>
                </a:extLst>
              </a:tr>
              <a:tr h="24068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954818"/>
                  </a:ext>
                </a:extLst>
              </a:tr>
              <a:tr h="24068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396420"/>
                  </a:ext>
                </a:extLst>
              </a:tr>
              <a:tr h="35933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202936"/>
                  </a:ext>
                </a:extLst>
              </a:tr>
              <a:tr h="35933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282271"/>
                  </a:ext>
                </a:extLst>
              </a:tr>
              <a:tr h="35933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503912"/>
                  </a:ext>
                </a:extLst>
              </a:tr>
              <a:tr h="35933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112895"/>
                  </a:ext>
                </a:extLst>
              </a:tr>
              <a:tr h="35933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085215"/>
                  </a:ext>
                </a:extLst>
              </a:tr>
              <a:tr h="24068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품목번호를 통해 해당 데이터를 찾아 삭제한다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69923"/>
                  </a:ext>
                </a:extLst>
              </a:tr>
              <a:tr h="35933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509794"/>
                  </a:ext>
                </a:extLst>
              </a:tr>
              <a:tr h="359338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2019-01-29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손종완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49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217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2B198A1-4C83-4DA4-AAFB-074F2EF1D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884144"/>
              </p:ext>
            </p:extLst>
          </p:nvPr>
        </p:nvGraphicFramePr>
        <p:xfrm>
          <a:off x="838198" y="1482206"/>
          <a:ext cx="10515603" cy="3893588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4239990299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76058261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63081025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660861605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858797283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281178796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357911817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390794170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070571507"/>
                    </a:ext>
                  </a:extLst>
                </a:gridCol>
              </a:tblGrid>
              <a:tr h="26294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 등록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30835"/>
                  </a:ext>
                </a:extLst>
              </a:tr>
              <a:tr h="26294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0-3-1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InsertClerk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063439"/>
                  </a:ext>
                </a:extLst>
              </a:tr>
              <a:tr h="262947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47805"/>
                  </a:ext>
                </a:extLst>
              </a:tr>
              <a:tr h="2629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033553"/>
                  </a:ext>
                </a:extLst>
              </a:tr>
              <a:tr h="26294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사원번호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53807"/>
                  </a:ext>
                </a:extLst>
              </a:tr>
              <a:tr h="26294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사원이름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clerk_name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185918"/>
                  </a:ext>
                </a:extLst>
              </a:tr>
              <a:tr h="26294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사원직급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clerk_job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422761"/>
                  </a:ext>
                </a:extLst>
              </a:tr>
              <a:tr h="39256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비밀번호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clerk_password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294357"/>
                  </a:ext>
                </a:extLst>
              </a:tr>
              <a:tr h="26294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649553"/>
                  </a:ext>
                </a:extLst>
              </a:tr>
              <a:tr h="26294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481518"/>
                  </a:ext>
                </a:extLst>
              </a:tr>
              <a:tr h="47898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입력된 데이터를 사원 테이블에 저장한다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b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비밀번호는 암호화하여 저장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118833"/>
                  </a:ext>
                </a:extLst>
              </a:tr>
              <a:tr h="2629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626296"/>
                  </a:ext>
                </a:extLst>
              </a:tr>
              <a:tr h="392568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2019-02-19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855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D33CA1-440E-47C1-8EDF-A3F1D1790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79056"/>
              </p:ext>
            </p:extLst>
          </p:nvPr>
        </p:nvGraphicFramePr>
        <p:xfrm>
          <a:off x="838198" y="1481055"/>
          <a:ext cx="10515603" cy="3835912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277740442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019172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34347240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075450670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808799594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89020469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670113242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13352893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266571392"/>
                    </a:ext>
                  </a:extLst>
                </a:gridCol>
              </a:tblGrid>
              <a:tr h="28429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 수정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25955"/>
                  </a:ext>
                </a:extLst>
              </a:tr>
              <a:tr h="28429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0-3-2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UpdateClerk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670080"/>
                  </a:ext>
                </a:extLst>
              </a:tr>
              <a:tr h="284290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939407"/>
                  </a:ext>
                </a:extLst>
              </a:tr>
              <a:tr h="28429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722613"/>
                  </a:ext>
                </a:extLst>
              </a:tr>
              <a:tr h="28429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422541"/>
                  </a:ext>
                </a:extLst>
              </a:tr>
              <a:tr h="28429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45932"/>
                  </a:ext>
                </a:extLst>
              </a:tr>
              <a:tr h="28429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사원직급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clerk_job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4875"/>
                  </a:ext>
                </a:extLst>
              </a:tr>
              <a:tr h="28429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324829"/>
                  </a:ext>
                </a:extLst>
              </a:tr>
              <a:tr h="28429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765029"/>
                  </a:ext>
                </a:extLst>
              </a:tr>
              <a:tr h="28429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633504"/>
                  </a:ext>
                </a:extLst>
              </a:tr>
              <a:tr h="28429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입력된 데이터의 사원번호를 통해 해당 데이터를 찾아 수정한다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372377"/>
                  </a:ext>
                </a:extLst>
              </a:tr>
              <a:tr h="28429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877096"/>
                  </a:ext>
                </a:extLst>
              </a:tr>
              <a:tr h="424432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2019-02-27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50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15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27714" y="461149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언어 및 도구</a:t>
            </a:r>
          </a:p>
        </p:txBody>
      </p:sp>
      <p:sp>
        <p:nvSpPr>
          <p:cNvPr id="28" name="자유형 27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1654628" y="1254040"/>
          <a:ext cx="9231085" cy="4990006"/>
        </p:xfrm>
        <a:graphic>
          <a:graphicData uri="http://schemas.openxmlformats.org/drawingml/2006/table">
            <a:tbl>
              <a:tblPr/>
              <a:tblGrid>
                <a:gridCol w="3076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7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629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a typeface="맑은 고딕"/>
                        </a:rPr>
                        <a:t>라이선스 및 프레임워크 명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IDE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Visual Studio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9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Framework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.NET Framework 4.6.1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MS-EULA, BCL </a:t>
                      </a: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a typeface="맑은 고딕"/>
                        </a:rPr>
                        <a:t>하의 </a:t>
                      </a:r>
                      <a:r>
                        <a:rPr lang="en-US" altLang="ko-KR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MS</a:t>
                      </a:r>
                      <a:r>
                        <a:rPr lang="ko-KR" altLang="en-US" sz="1000" kern="100" spc="0">
                          <a:solidFill>
                            <a:srgbClr val="000000"/>
                          </a:solidFill>
                          <a:ea typeface="맑은 고딕"/>
                        </a:rPr>
                        <a:t>라이선스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BarcodeLib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Apache-2.0 license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https://github.com/barnhill/barcodelib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.NET Core Libraries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&lt;System.Drawing.Common&gt;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The MIT License (MIT)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https://github.com/dotnet/corefx/blob/master/LICENSE.TXT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Tulpep.NotificationWindow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The Code Project Open License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u="sng" kern="100" spc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맑은 고딕"/>
                          <a:hlinkClick r:id="rId2"/>
                        </a:rPr>
                        <a:t>https://github.com/Tulpep/Notification-Popup-Window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Tulpep.NotificationWindow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u="sng" kern="100" spc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맑은 고딕"/>
                          <a:hlinkClick r:id="rId2"/>
                        </a:rPr>
                        <a:t>https://github.com/Tulpep/Notification-Popup-Window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file-transfer-p2p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GPLv3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6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https://github.com/crossdeck/file-transfer-p2p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56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DBMS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latin typeface="맑은 고딕"/>
                        </a:rPr>
                        <a:t>MS-SQL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56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Server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kern="10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Microsoft Azure SQL </a:t>
                      </a:r>
                      <a:r>
                        <a:rPr lang="en-US" sz="1000" kern="100" spc="0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DataBase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946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D8424A-4343-494C-9799-B742344EF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87210"/>
              </p:ext>
            </p:extLst>
          </p:nvPr>
        </p:nvGraphicFramePr>
        <p:xfrm>
          <a:off x="838199" y="1481055"/>
          <a:ext cx="10515603" cy="4045985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170188506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41377697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78120518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680120149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120837366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87640183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751169415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13389911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47852115"/>
                    </a:ext>
                  </a:extLst>
                </a:gridCol>
              </a:tblGrid>
              <a:tr h="24594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 삭제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307708"/>
                  </a:ext>
                </a:extLst>
              </a:tr>
              <a:tr h="24594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0-3-3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DeleteClerk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07195"/>
                  </a:ext>
                </a:extLst>
              </a:tr>
              <a:tr h="245946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270205"/>
                  </a:ext>
                </a:extLst>
              </a:tr>
              <a:tr h="2459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408718"/>
                  </a:ext>
                </a:extLst>
              </a:tr>
              <a:tr h="24594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67301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140502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62904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357627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249111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827901"/>
                  </a:ext>
                </a:extLst>
              </a:tr>
              <a:tr h="2459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사원번호를 통해 해당 데이터를 찾아 삭제한다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508355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229773"/>
                  </a:ext>
                </a:extLst>
              </a:tr>
              <a:tr h="367187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2019-01-29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손종완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161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70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3EF0A1-84AF-4387-B3E4-88534C47F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027820"/>
              </p:ext>
            </p:extLst>
          </p:nvPr>
        </p:nvGraphicFramePr>
        <p:xfrm>
          <a:off x="838199" y="1481055"/>
          <a:ext cx="10515603" cy="3847866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34408661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02026675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72907023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793261259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3852299173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01698368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703346142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9241537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316556157"/>
                    </a:ext>
                  </a:extLst>
                </a:gridCol>
              </a:tblGrid>
              <a:tr h="26880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 등록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77601"/>
                  </a:ext>
                </a:extLst>
              </a:tr>
              <a:tr h="26880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0-4-1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58818"/>
                  </a:ext>
                </a:extLst>
              </a:tr>
              <a:tr h="268808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601975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2835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380338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751820"/>
                  </a:ext>
                </a:extLst>
              </a:tr>
              <a:tr h="48965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창고구분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48934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605947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98563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28655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입력된 데이터를 창고 테이블에 저장한다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789262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901357"/>
                  </a:ext>
                </a:extLst>
              </a:tr>
              <a:tr h="401319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2019-01-29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471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563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4B137D6-C5A2-4901-954A-984D59879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09110"/>
              </p:ext>
            </p:extLst>
          </p:nvPr>
        </p:nvGraphicFramePr>
        <p:xfrm>
          <a:off x="838199" y="1481055"/>
          <a:ext cx="10515603" cy="3847866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3994560159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9684442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96587859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736463916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244277242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277480442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163090778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9084630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906320003"/>
                    </a:ext>
                  </a:extLst>
                </a:gridCol>
              </a:tblGrid>
              <a:tr h="26880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 수정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236430"/>
                  </a:ext>
                </a:extLst>
              </a:tr>
              <a:tr h="26880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0-4-2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199024"/>
                  </a:ext>
                </a:extLst>
              </a:tr>
              <a:tr h="268808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74626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594470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279715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459159"/>
                  </a:ext>
                </a:extLst>
              </a:tr>
              <a:tr h="48965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창고구분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76547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38843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463559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5623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입력된 데이터의 창고번호를 통해 해당 데이터를 찾아 수정한다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379330"/>
                  </a:ext>
                </a:extLst>
              </a:tr>
              <a:tr h="26880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09568"/>
                  </a:ext>
                </a:extLst>
              </a:tr>
              <a:tr h="401319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2019-01-29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852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537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CE83CD2-2E18-4B4A-87BA-06D73398D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12542"/>
              </p:ext>
            </p:extLst>
          </p:nvPr>
        </p:nvGraphicFramePr>
        <p:xfrm>
          <a:off x="838199" y="1481055"/>
          <a:ext cx="10515603" cy="4045991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1027563554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47903487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68374562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751036099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825988865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252304015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149014413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8152111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908139813"/>
                    </a:ext>
                  </a:extLst>
                </a:gridCol>
              </a:tblGrid>
              <a:tr h="24594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 삭제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451935"/>
                  </a:ext>
                </a:extLst>
              </a:tr>
              <a:tr h="24594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0-4-3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56599"/>
                  </a:ext>
                </a:extLst>
              </a:tr>
              <a:tr h="245947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882565"/>
                  </a:ext>
                </a:extLst>
              </a:tr>
              <a:tr h="2459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239013"/>
                  </a:ext>
                </a:extLst>
              </a:tr>
              <a:tr h="24594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048348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234761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97419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391063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759653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85026"/>
                  </a:ext>
                </a:extLst>
              </a:tr>
              <a:tr h="2459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창고번호를 통해 해당 데이터를 찾아 삭제한다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59574"/>
                  </a:ext>
                </a:extLst>
              </a:tr>
              <a:tr h="3671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232289"/>
                  </a:ext>
                </a:extLst>
              </a:tr>
              <a:tr h="367187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2019-01-29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39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322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B6ADDE1-A438-4057-9C78-B439295B1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047253"/>
              </p:ext>
            </p:extLst>
          </p:nvPr>
        </p:nvGraphicFramePr>
        <p:xfrm>
          <a:off x="838199" y="1481055"/>
          <a:ext cx="10515603" cy="3817385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09550956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98556370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2272869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181236895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537336132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43101335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858945535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0234149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421627193"/>
                    </a:ext>
                  </a:extLst>
                </a:gridCol>
              </a:tblGrid>
              <a:tr h="27294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 확인서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569922"/>
                  </a:ext>
                </a:extLst>
              </a:tr>
              <a:tr h="27294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GET_Inport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557280"/>
                  </a:ext>
                </a:extLst>
              </a:tr>
              <a:tr h="272945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833792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157612"/>
                  </a:ext>
                </a:extLst>
              </a:tr>
              <a:tr h="40749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입고창고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입고날짜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move_date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129787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보낸창고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보낸창고번호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14990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262121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수량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564012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955245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989939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입고날짜에 보낸창고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품목이름 검색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70212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en-US" altLang="ko-KR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479212"/>
                  </a:ext>
                </a:extLst>
              </a:tr>
              <a:tr h="407495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손종완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67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266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7004DEE-B521-4D77-A1C0-D024CD012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37630"/>
              </p:ext>
            </p:extLst>
          </p:nvPr>
        </p:nvGraphicFramePr>
        <p:xfrm>
          <a:off x="838199" y="1481055"/>
          <a:ext cx="10515603" cy="3817385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275791322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94845916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6785715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911400376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3512846864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14818258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924431002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79472084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06942208"/>
                    </a:ext>
                  </a:extLst>
                </a:gridCol>
              </a:tblGrid>
              <a:tr h="27294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 증명서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804322"/>
                  </a:ext>
                </a:extLst>
              </a:tr>
              <a:tr h="27294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GET_Export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494702"/>
                  </a:ext>
                </a:extLst>
              </a:tr>
              <a:tr h="272945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239981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18163"/>
                  </a:ext>
                </a:extLst>
              </a:tr>
              <a:tr h="40749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출하창고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출고날짜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move_date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36886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도착창고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도착창고번호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967656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633652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수량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879589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086482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588718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출고날짜와 도착창고번호를 입력받아 해당날짜에 예정된 해당 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940778"/>
                  </a:ext>
                </a:extLst>
              </a:tr>
              <a:tr h="2729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860556"/>
                  </a:ext>
                </a:extLst>
              </a:tr>
              <a:tr h="407495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손종완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6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735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57BB64-9B3B-40DD-A521-D080EED63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80461"/>
              </p:ext>
            </p:extLst>
          </p:nvPr>
        </p:nvGraphicFramePr>
        <p:xfrm>
          <a:off x="838199" y="1481055"/>
          <a:ext cx="10515603" cy="4079759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38225224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5882241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79262786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06937566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245673451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131965993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78683335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60240616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170542754"/>
                    </a:ext>
                  </a:extLst>
                </a:gridCol>
              </a:tblGrid>
              <a:tr h="22483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시퀀스 초기화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821818"/>
                  </a:ext>
                </a:extLst>
              </a:tr>
              <a:tr h="22483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RESET_SEQUENCE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358273"/>
                  </a:ext>
                </a:extLst>
              </a:tr>
              <a:tr h="224837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12133"/>
                  </a:ext>
                </a:extLst>
              </a:tr>
              <a:tr h="22483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1">
                        <a:solidFill>
                          <a:srgbClr val="9C57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028642"/>
                  </a:ext>
                </a:extLst>
              </a:tr>
              <a:tr h="3356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31260"/>
                  </a:ext>
                </a:extLst>
              </a:tr>
              <a:tr h="3356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658743"/>
                  </a:ext>
                </a:extLst>
              </a:tr>
              <a:tr h="3356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298559"/>
                  </a:ext>
                </a:extLst>
              </a:tr>
              <a:tr h="3356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785420"/>
                  </a:ext>
                </a:extLst>
              </a:tr>
              <a:tr h="3356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214588"/>
                  </a:ext>
                </a:extLst>
              </a:tr>
              <a:tr h="335671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139125"/>
                  </a:ext>
                </a:extLst>
              </a:tr>
              <a:tr h="40956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현재 날짜와 기준날짜를 비교하여 날짜가 다르다면 시퀀스들을 초기화 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또한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 경우 기준날짜를 현재날짜로 수정한다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236277"/>
                  </a:ext>
                </a:extLst>
              </a:tr>
              <a:tr h="42115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859954"/>
                  </a:ext>
                </a:extLst>
              </a:tr>
              <a:tr h="335671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2019-02-07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333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6960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05D75F7-B165-4DE8-A06F-BD03C3241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041056"/>
              </p:ext>
            </p:extLst>
          </p:nvPr>
        </p:nvGraphicFramePr>
        <p:xfrm>
          <a:off x="838198" y="1560619"/>
          <a:ext cx="10515603" cy="3736762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3853861102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04739379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93611786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332068324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3643686312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75923910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387780995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388921974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857296157"/>
                    </a:ext>
                  </a:extLst>
                </a:gridCol>
              </a:tblGrid>
              <a:tr h="25235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목록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150618"/>
                  </a:ext>
                </a:extLst>
              </a:tr>
              <a:tr h="25235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GET_BUSINESS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26695"/>
                  </a:ext>
                </a:extLst>
              </a:tr>
              <a:tr h="252356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39534"/>
                  </a:ext>
                </a:extLst>
              </a:tr>
              <a:tr h="25235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927172"/>
                  </a:ext>
                </a:extLst>
              </a:tr>
              <a:tr h="25235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38873"/>
                  </a:ext>
                </a:extLst>
              </a:tr>
              <a:tr h="25235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239400"/>
                  </a:ext>
                </a:extLst>
              </a:tr>
              <a:tr h="25235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연락처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Business_tel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연락처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Business_tel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570797"/>
                  </a:ext>
                </a:extLst>
              </a:tr>
              <a:tr h="25235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주소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Business_addr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이메일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Business_email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153552"/>
                  </a:ext>
                </a:extLst>
              </a:tr>
              <a:tr h="45969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 이메일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Business_email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대표자명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Business_presenter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347248"/>
                  </a:ext>
                </a:extLst>
              </a:tr>
              <a:tr h="37675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대표자명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Business_presenter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438870"/>
                  </a:ext>
                </a:extLst>
              </a:tr>
              <a:tr h="25235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조건에 맞는 거래처코드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거래처명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거래처연락처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거래처주소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거래처이메일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대표자명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123830"/>
                  </a:ext>
                </a:extLst>
              </a:tr>
              <a:tr h="25235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조건은 모두 </a:t>
                      </a: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Nullable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110571"/>
                  </a:ext>
                </a:extLst>
              </a:tr>
              <a:tr h="376756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2019-02-14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01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90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E02209-ADE5-4DDA-8CD8-9B26B8512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92420"/>
              </p:ext>
            </p:extLst>
          </p:nvPr>
        </p:nvGraphicFramePr>
        <p:xfrm>
          <a:off x="838199" y="1481056"/>
          <a:ext cx="10515603" cy="3985028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439886355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24702436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6436995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511835741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556579166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96276804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317785504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301198165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987233050"/>
                    </a:ext>
                  </a:extLst>
                </a:gridCol>
              </a:tblGrid>
              <a:tr h="25232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목록 전체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580513"/>
                  </a:ext>
                </a:extLst>
              </a:tr>
              <a:tr h="25232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GET_WAREHOUSE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678409"/>
                  </a:ext>
                </a:extLst>
              </a:tr>
              <a:tr h="252322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873134"/>
                  </a:ext>
                </a:extLst>
              </a:tr>
              <a:tr h="25232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7760"/>
                  </a:ext>
                </a:extLst>
              </a:tr>
              <a:tr h="25232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352933"/>
                  </a:ext>
                </a:extLst>
              </a:tr>
              <a:tr h="25232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958981"/>
                  </a:ext>
                </a:extLst>
              </a:tr>
              <a:tr h="45962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323583"/>
                  </a:ext>
                </a:extLst>
              </a:tr>
              <a:tr h="37670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664277"/>
                  </a:ext>
                </a:extLst>
              </a:tr>
              <a:tr h="37670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434275"/>
                  </a:ext>
                </a:extLst>
              </a:tr>
              <a:tr h="37670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418375"/>
                  </a:ext>
                </a:extLst>
              </a:tr>
              <a:tr h="25232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조건에 맞는 창고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655764"/>
                  </a:ext>
                </a:extLst>
              </a:tr>
              <a:tr h="25232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조건은 모두 </a:t>
                      </a: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Nullable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821706"/>
                  </a:ext>
                </a:extLst>
              </a:tr>
              <a:tr h="376706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01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944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24E24F-AB25-4D78-BDED-D3B13415B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49774"/>
              </p:ext>
            </p:extLst>
          </p:nvPr>
        </p:nvGraphicFramePr>
        <p:xfrm>
          <a:off x="838199" y="1481055"/>
          <a:ext cx="10515603" cy="4599862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3788953867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235192391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80606960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433906920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703839292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199141638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542555987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32763790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948237200"/>
                    </a:ext>
                  </a:extLst>
                </a:gridCol>
              </a:tblGrid>
              <a:tr h="20514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 테이블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458698"/>
                  </a:ext>
                </a:extLst>
              </a:tr>
              <a:tr h="20514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GET_ITEM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709150"/>
                  </a:ext>
                </a:extLst>
              </a:tr>
              <a:tr h="205145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989828"/>
                  </a:ext>
                </a:extLst>
              </a:tr>
              <a:tr h="2051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653297"/>
                  </a:ext>
                </a:extLst>
              </a:tr>
              <a:tr h="30627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페이지번호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PageNumber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048890"/>
                  </a:ext>
                </a:extLst>
              </a:tr>
              <a:tr h="30627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페이지당</a:t>
                      </a: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RowsPerPage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939124"/>
                  </a:ext>
                </a:extLst>
              </a:tr>
              <a:tr h="30627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검색어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335319"/>
                  </a:ext>
                </a:extLst>
              </a:tr>
              <a:tr h="30627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단위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Item_unit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690089"/>
                  </a:ext>
                </a:extLst>
              </a:tr>
              <a:tr h="30627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Item_class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484758"/>
                  </a:ext>
                </a:extLst>
              </a:tr>
              <a:tr h="30627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가격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Item_fee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971048"/>
                  </a:ext>
                </a:extLst>
              </a:tr>
              <a:tr h="30627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재고갯수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Stock_count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314962"/>
                  </a:ext>
                </a:extLst>
              </a:tr>
              <a:tr h="30627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이미지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Item_image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342337"/>
                  </a:ext>
                </a:extLst>
              </a:tr>
              <a:tr h="30627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그룹명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Item_group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886821"/>
                  </a:ext>
                </a:extLst>
              </a:tr>
              <a:tr h="30627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Item_comment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181918"/>
                  </a:ext>
                </a:extLst>
              </a:tr>
              <a:tr h="2051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품목테이블 데이터 전체 출력 혹은 검색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183538"/>
                  </a:ext>
                </a:extLst>
              </a:tr>
              <a:tr h="20514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433360"/>
                  </a:ext>
                </a:extLst>
              </a:tr>
              <a:tr h="306272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80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66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31223" y="1071154"/>
            <a:ext cx="11312434" cy="5617029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019004" y="408898"/>
            <a:ext cx="410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 운영 환경</a:t>
            </a:r>
          </a:p>
        </p:txBody>
      </p:sp>
      <p:sp>
        <p:nvSpPr>
          <p:cNvPr id="28" name="자유형 27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350748"/>
              </p:ext>
            </p:extLst>
          </p:nvPr>
        </p:nvGraphicFramePr>
        <p:xfrm>
          <a:off x="870867" y="1761224"/>
          <a:ext cx="10633146" cy="4236887"/>
        </p:xfrm>
        <a:graphic>
          <a:graphicData uri="http://schemas.openxmlformats.org/drawingml/2006/table">
            <a:tbl>
              <a:tblPr/>
              <a:tblGrid>
                <a:gridCol w="1151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679">
                  <a:extLst>
                    <a:ext uri="{9D8B030D-6E8A-4147-A177-3AD203B41FA5}">
                      <a16:colId xmlns:a16="http://schemas.microsoft.com/office/drawing/2014/main" val="1692731525"/>
                    </a:ext>
                  </a:extLst>
                </a:gridCol>
                <a:gridCol w="1664679">
                  <a:extLst>
                    <a:ext uri="{9D8B030D-6E8A-4147-A177-3AD203B41FA5}">
                      <a16:colId xmlns:a16="http://schemas.microsoft.com/office/drawing/2014/main" val="1830709611"/>
                    </a:ext>
                  </a:extLst>
                </a:gridCol>
                <a:gridCol w="1664679">
                  <a:extLst>
                    <a:ext uri="{9D8B030D-6E8A-4147-A177-3AD203B41FA5}">
                      <a16:colId xmlns:a16="http://schemas.microsoft.com/office/drawing/2014/main" val="2414959649"/>
                    </a:ext>
                  </a:extLst>
                </a:gridCol>
                <a:gridCol w="1664679">
                  <a:extLst>
                    <a:ext uri="{9D8B030D-6E8A-4147-A177-3AD203B41FA5}">
                      <a16:colId xmlns:a16="http://schemas.microsoft.com/office/drawing/2014/main" val="1570308408"/>
                    </a:ext>
                  </a:extLst>
                </a:gridCol>
              </a:tblGrid>
              <a:tr h="319179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</a:rPr>
                        <a:t>클라이언트 프로그램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</a:rPr>
                        <a:t>서버 프로그램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</a:rPr>
                        <a:t>머신 클라이언트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5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구분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권장사양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최소사양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권장사양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최소사양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권장사양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최소사양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Windows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Windows 10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Windows 7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Windows 10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Windows 7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Windows 10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Windows 7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5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NetFramework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4.6.1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4.6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4.6.1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4.6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4.6.1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4.6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CPU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I5 6200U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I5 6200U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a typeface="맑은 고딕"/>
                        </a:rPr>
                        <a:t>이상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I5 3700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이상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I5 6200U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이상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I5 6200U</a:t>
                      </a:r>
                      <a:endParaRPr 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I5 6200U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이상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RAM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a typeface="맑은 고딕"/>
                        </a:rPr>
                        <a:t>기가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a typeface="맑은 고딕"/>
                        </a:rPr>
                        <a:t>기가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기가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기가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a typeface="함초롬바탕"/>
                        </a:rPr>
                        <a:t>기가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기가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55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HDD</a:t>
                      </a:r>
                      <a:endParaRPr 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300G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이상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100G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이상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300G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a typeface="맑은 고딕"/>
                        </a:rPr>
                        <a:t>이상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100G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이상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300G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a typeface="함초롬바탕"/>
                        </a:rPr>
                        <a:t>이상</a:t>
                      </a:r>
                      <a:endParaRPr lang="ko-KR" altLang="en-US" sz="1000" kern="10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100G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이상</a:t>
                      </a:r>
                      <a:endParaRPr lang="ko-KR" altLang="en-US" sz="1000" kern="10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780" marB="1778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946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E9C35DD-D715-4E2F-8A85-C1B726BBD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985872"/>
              </p:ext>
            </p:extLst>
          </p:nvPr>
        </p:nvGraphicFramePr>
        <p:xfrm>
          <a:off x="838199" y="1481055"/>
          <a:ext cx="10515603" cy="4000271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971154248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244881595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48746373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288431568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3336660718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9419957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407228173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375229789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758476108"/>
                    </a:ext>
                  </a:extLst>
                </a:gridCol>
              </a:tblGrid>
              <a:tr h="25067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사원코드 중복 체크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141484"/>
                  </a:ext>
                </a:extLst>
              </a:tr>
              <a:tr h="25067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Check_ClerkData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003791"/>
                  </a:ext>
                </a:extLst>
              </a:tr>
              <a:tr h="250679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9206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610960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243759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899039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106686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499504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58517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58147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입력받은 사원코드로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테이블을 조회합니다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9010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386599"/>
                  </a:ext>
                </a:extLst>
              </a:tr>
              <a:tr h="374253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2019-02-26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481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141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BE7519-935E-46E9-BBD3-337B6A762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64369"/>
              </p:ext>
            </p:extLst>
          </p:nvPr>
        </p:nvGraphicFramePr>
        <p:xfrm>
          <a:off x="838199" y="1481055"/>
          <a:ext cx="10515603" cy="4000271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3341530976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80338112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8205164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371845970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4204773182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61260090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967799352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54501616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262814769"/>
                    </a:ext>
                  </a:extLst>
                </a:gridCol>
              </a:tblGrid>
              <a:tr h="25067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코드 중복 체크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791779"/>
                  </a:ext>
                </a:extLst>
              </a:tr>
              <a:tr h="25067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Check_WarehouseData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686686"/>
                  </a:ext>
                </a:extLst>
              </a:tr>
              <a:tr h="250679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40124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56711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공장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702611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128968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432856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061797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994594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279556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입력받은 창고코드로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테이블을 조회합니다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500303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911561"/>
                  </a:ext>
                </a:extLst>
              </a:tr>
              <a:tr h="374253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2019-02-26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20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28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B30ADC-FCCE-4893-9D9C-7303567A1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23847"/>
              </p:ext>
            </p:extLst>
          </p:nvPr>
        </p:nvGraphicFramePr>
        <p:xfrm>
          <a:off x="838199" y="1481055"/>
          <a:ext cx="10515603" cy="4000271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1894968090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265108528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0682415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174640136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924082979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387508385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838087454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43833306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250659257"/>
                    </a:ext>
                  </a:extLst>
                </a:gridCol>
              </a:tblGrid>
              <a:tr h="25067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거래처코드 중복 체크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859494"/>
                  </a:ext>
                </a:extLst>
              </a:tr>
              <a:tr h="25067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Check_BusinessData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036543"/>
                  </a:ext>
                </a:extLst>
              </a:tr>
              <a:tr h="250679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83901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862023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거래처코드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423620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996965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121560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11830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421266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28358"/>
                  </a:ext>
                </a:extLst>
              </a:tr>
              <a:tr h="2506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입력받은 거래처코드로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Business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테이블을 조회합니다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86513"/>
                  </a:ext>
                </a:extLst>
              </a:tr>
              <a:tr h="3742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525220"/>
                  </a:ext>
                </a:extLst>
              </a:tr>
              <a:tr h="374253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2019-02-26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598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141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CEA6D66-8DB6-4F24-AC77-94441EB9C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915965"/>
              </p:ext>
            </p:extLst>
          </p:nvPr>
        </p:nvGraphicFramePr>
        <p:xfrm>
          <a:off x="838199" y="1481054"/>
          <a:ext cx="10515603" cy="4246506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563253424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45277355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373615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691699552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356849833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253504446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429158760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49352297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638154"/>
                    </a:ext>
                  </a:extLst>
                </a:gridCol>
              </a:tblGrid>
              <a:tr h="27459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 내용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983019"/>
                  </a:ext>
                </a:extLst>
              </a:tr>
              <a:tr h="274592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GET_BOM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60999"/>
                  </a:ext>
                </a:extLst>
              </a:tr>
              <a:tr h="274592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47004"/>
                  </a:ext>
                </a:extLst>
              </a:tr>
              <a:tr h="2745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55713"/>
                  </a:ext>
                </a:extLst>
              </a:tr>
              <a:tr h="274592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771283"/>
                  </a:ext>
                </a:extLst>
              </a:tr>
              <a:tr h="274592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160173"/>
                  </a:ext>
                </a:extLst>
              </a:tr>
              <a:tr h="40995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981819"/>
                  </a:ext>
                </a:extLst>
              </a:tr>
              <a:tr h="40995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46685"/>
                  </a:ext>
                </a:extLst>
              </a:tr>
              <a:tr h="40995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674435"/>
                  </a:ext>
                </a:extLst>
              </a:tr>
              <a:tr h="40995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91251"/>
                  </a:ext>
                </a:extLst>
              </a:tr>
              <a:tr h="2745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입력받은 아이템코드와 아이템이름으로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테이블과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테이블을 조회하여 품목코드와 품목명을 출력합니다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591144"/>
                  </a:ext>
                </a:extLst>
              </a:tr>
              <a:tr h="2745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중복된 데이터는 출력되지 않습니다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20609"/>
                  </a:ext>
                </a:extLst>
              </a:tr>
              <a:tr h="409954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2019-02-27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183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440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3FA10D-9DE4-4529-8918-C337175A6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369769"/>
              </p:ext>
            </p:extLst>
          </p:nvPr>
        </p:nvGraphicFramePr>
        <p:xfrm>
          <a:off x="838199" y="1481054"/>
          <a:ext cx="10515603" cy="4055591"/>
        </p:xfrm>
        <a:graphic>
          <a:graphicData uri="http://schemas.openxmlformats.org/drawingml/2006/table">
            <a:tbl>
              <a:tblPr/>
              <a:tblGrid>
                <a:gridCol w="1654698">
                  <a:extLst>
                    <a:ext uri="{9D8B030D-6E8A-4147-A177-3AD203B41FA5}">
                      <a16:colId xmlns:a16="http://schemas.microsoft.com/office/drawing/2014/main" val="2840546156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15550862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22079707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062926069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077572816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411113439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738183604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330664517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539737785"/>
                    </a:ext>
                  </a:extLst>
                </a:gridCol>
              </a:tblGrid>
              <a:tr h="26224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선택한 품목에 대한 파츠코드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이름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소요량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05127"/>
                  </a:ext>
                </a:extLst>
              </a:tr>
              <a:tr h="26224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GET_BomDetail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070426"/>
                  </a:ext>
                </a:extLst>
              </a:tr>
              <a:tr h="262247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65806"/>
                  </a:ext>
                </a:extLst>
              </a:tr>
              <a:tr h="2622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48386"/>
                  </a:ext>
                </a:extLst>
              </a:tr>
              <a:tr h="26224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004481"/>
                  </a:ext>
                </a:extLst>
              </a:tr>
              <a:tr h="26224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596140"/>
                  </a:ext>
                </a:extLst>
              </a:tr>
              <a:tr h="39152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698220"/>
                  </a:ext>
                </a:extLst>
              </a:tr>
              <a:tr h="39152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762245"/>
                  </a:ext>
                </a:extLst>
              </a:tr>
              <a:tr h="39152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555342"/>
                  </a:ext>
                </a:extLst>
              </a:tr>
              <a:tr h="39152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723706"/>
                  </a:ext>
                </a:extLst>
              </a:tr>
              <a:tr h="2622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입력받은 아이템코드를 이용해 해당 아이템을 만드는데 필요한 파츠의 코드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이름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소요량을 출력합니다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854561"/>
                  </a:ext>
                </a:extLst>
              </a:tr>
              <a:tr h="26224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00004"/>
                  </a:ext>
                </a:extLst>
              </a:tr>
              <a:tr h="391523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2019-02-27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00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0813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8CE1D3-CFEC-4706-8E04-C1CB3E556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964816"/>
              </p:ext>
            </p:extLst>
          </p:nvPr>
        </p:nvGraphicFramePr>
        <p:xfrm>
          <a:off x="838199" y="1481055"/>
          <a:ext cx="10515603" cy="3954544"/>
        </p:xfrm>
        <a:graphic>
          <a:graphicData uri="http://schemas.openxmlformats.org/drawingml/2006/table">
            <a:tbl>
              <a:tblPr/>
              <a:tblGrid>
                <a:gridCol w="827349">
                  <a:extLst>
                    <a:ext uri="{9D8B030D-6E8A-4147-A177-3AD203B41FA5}">
                      <a16:colId xmlns:a16="http://schemas.microsoft.com/office/drawing/2014/main" val="416197964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408075178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82651990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69697911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968811909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2610673811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96040479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202565580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39984647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071084410"/>
                    </a:ext>
                  </a:extLst>
                </a:gridCol>
              </a:tblGrid>
              <a:tr h="2557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 데이터 삭제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32551"/>
                  </a:ext>
                </a:extLst>
              </a:tr>
              <a:tr h="2557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DeleteBom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255042"/>
                  </a:ext>
                </a:extLst>
              </a:tr>
              <a:tr h="255713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370522"/>
                  </a:ext>
                </a:extLst>
              </a:tr>
              <a:tr h="25571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382610"/>
                  </a:ext>
                </a:extLst>
              </a:tr>
              <a:tr h="255713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186709"/>
                  </a:ext>
                </a:extLst>
              </a:tr>
              <a:tr h="255713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974941"/>
                  </a:ext>
                </a:extLst>
              </a:tr>
              <a:tr h="381768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411961"/>
                  </a:ext>
                </a:extLst>
              </a:tr>
              <a:tr h="381768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000023"/>
                  </a:ext>
                </a:extLst>
              </a:tr>
              <a:tr h="381768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750081"/>
                  </a:ext>
                </a:extLst>
              </a:tr>
              <a:tr h="381768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81205"/>
                  </a:ext>
                </a:extLst>
              </a:tr>
              <a:tr h="25571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입력받은 아이템코드에 해당하는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테이블의 데이터를 삭제합니다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57541"/>
                  </a:ext>
                </a:extLst>
              </a:tr>
              <a:tr h="25571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633931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2019-02-27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863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434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D50AA9-51BC-40A7-9FF0-3A50086A7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27344"/>
              </p:ext>
            </p:extLst>
          </p:nvPr>
        </p:nvGraphicFramePr>
        <p:xfrm>
          <a:off x="838199" y="1481055"/>
          <a:ext cx="10515603" cy="3954544"/>
        </p:xfrm>
        <a:graphic>
          <a:graphicData uri="http://schemas.openxmlformats.org/drawingml/2006/table">
            <a:tbl>
              <a:tblPr/>
              <a:tblGrid>
                <a:gridCol w="827349">
                  <a:extLst>
                    <a:ext uri="{9D8B030D-6E8A-4147-A177-3AD203B41FA5}">
                      <a16:colId xmlns:a16="http://schemas.microsoft.com/office/drawing/2014/main" val="200047022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648011759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690763278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71429989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508234526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07424981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212831441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168058905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31829536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561034100"/>
                    </a:ext>
                  </a:extLst>
                </a:gridCol>
              </a:tblGrid>
              <a:tr h="2557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 조회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831853"/>
                  </a:ext>
                </a:extLst>
              </a:tr>
              <a:tr h="2557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GET_BOM_SIMPLE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763432"/>
                  </a:ext>
                </a:extLst>
              </a:tr>
              <a:tr h="255713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190241"/>
                  </a:ext>
                </a:extLst>
              </a:tr>
              <a:tr h="25571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863515"/>
                  </a:ext>
                </a:extLst>
              </a:tr>
              <a:tr h="255713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품목코드 또는 품목명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154729"/>
                  </a:ext>
                </a:extLst>
              </a:tr>
              <a:tr h="255713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646045"/>
                  </a:ext>
                </a:extLst>
              </a:tr>
              <a:tr h="381768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944347"/>
                  </a:ext>
                </a:extLst>
              </a:tr>
              <a:tr h="381768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289696"/>
                  </a:ext>
                </a:extLst>
              </a:tr>
              <a:tr h="381768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994218"/>
                  </a:ext>
                </a:extLst>
              </a:tr>
              <a:tr h="381768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68595"/>
                  </a:ext>
                </a:extLst>
              </a:tr>
              <a:tr h="25571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테이블과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테이블을 조인한 뷰에서 입력받은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code_name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이용하여 해당하는 데이터를 출력합니다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55423"/>
                  </a:ext>
                </a:extLst>
              </a:tr>
              <a:tr h="25571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553539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2019-02-27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128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053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5E0C28D-045A-414C-BBF4-833C548A4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947496"/>
              </p:ext>
            </p:extLst>
          </p:nvPr>
        </p:nvGraphicFramePr>
        <p:xfrm>
          <a:off x="838199" y="1481055"/>
          <a:ext cx="10515603" cy="4115879"/>
        </p:xfrm>
        <a:graphic>
          <a:graphicData uri="http://schemas.openxmlformats.org/drawingml/2006/table">
            <a:tbl>
              <a:tblPr/>
              <a:tblGrid>
                <a:gridCol w="827349">
                  <a:extLst>
                    <a:ext uri="{9D8B030D-6E8A-4147-A177-3AD203B41FA5}">
                      <a16:colId xmlns:a16="http://schemas.microsoft.com/office/drawing/2014/main" val="421132969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63904028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61130802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39204446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374495393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3861425410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133652449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413938153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1949796952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36561751"/>
                    </a:ext>
                  </a:extLst>
                </a:gridCol>
              </a:tblGrid>
              <a:tr h="2527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 조회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87267"/>
                  </a:ext>
                </a:extLst>
              </a:tr>
              <a:tr h="2527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GET_STOCK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04496"/>
                  </a:ext>
                </a:extLst>
              </a:tr>
              <a:tr h="252719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56572"/>
                  </a:ext>
                </a:extLst>
              </a:tr>
              <a:tr h="25271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578308"/>
                  </a:ext>
                </a:extLst>
              </a:tr>
              <a:tr h="252719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913597"/>
                  </a:ext>
                </a:extLst>
              </a:tr>
              <a:tr h="252719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770994"/>
                  </a:ext>
                </a:extLst>
              </a:tr>
              <a:tr h="377299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108178"/>
                  </a:ext>
                </a:extLst>
              </a:tr>
              <a:tr h="377299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37682"/>
                  </a:ext>
                </a:extLst>
              </a:tr>
              <a:tr h="377299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403964"/>
                  </a:ext>
                </a:extLst>
              </a:tr>
              <a:tr h="377299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946983"/>
                  </a:ext>
                </a:extLst>
              </a:tr>
              <a:tr h="46035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특정 창고의 재고를 조회한다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품목번호로 검색가능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209861"/>
                  </a:ext>
                </a:extLst>
              </a:tr>
              <a:tr h="25271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756567"/>
                  </a:ext>
                </a:extLst>
              </a:tr>
              <a:tr h="37729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2019-02-27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49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5851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2880F58-E431-4BA4-BA93-94124CF2F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59190"/>
              </p:ext>
            </p:extLst>
          </p:nvPr>
        </p:nvGraphicFramePr>
        <p:xfrm>
          <a:off x="838199" y="1481055"/>
          <a:ext cx="10515603" cy="4232791"/>
        </p:xfrm>
        <a:graphic>
          <a:graphicData uri="http://schemas.openxmlformats.org/drawingml/2006/table">
            <a:tbl>
              <a:tblPr/>
              <a:tblGrid>
                <a:gridCol w="827349">
                  <a:extLst>
                    <a:ext uri="{9D8B030D-6E8A-4147-A177-3AD203B41FA5}">
                      <a16:colId xmlns:a16="http://schemas.microsoft.com/office/drawing/2014/main" val="3679926797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07285455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3589199471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1192854734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617204223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3948807099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1622352115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950320448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42147264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931840500"/>
                    </a:ext>
                  </a:extLst>
                </a:gridCol>
              </a:tblGrid>
              <a:tr h="229236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아이템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조회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242919"/>
                  </a:ext>
                </a:extLst>
              </a:tr>
              <a:tr h="229236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GET_ItemByCode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04703"/>
                  </a:ext>
                </a:extLst>
              </a:tr>
              <a:tr h="229236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31751"/>
                  </a:ext>
                </a:extLst>
              </a:tr>
              <a:tr h="22923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482824"/>
                  </a:ext>
                </a:extLst>
              </a:tr>
              <a:tr h="22923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품목코드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358283"/>
                  </a:ext>
                </a:extLst>
              </a:tr>
              <a:tr h="22923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019473"/>
                  </a:ext>
                </a:extLst>
              </a:tr>
              <a:tr h="22923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규격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082928"/>
                  </a:ext>
                </a:extLst>
              </a:tr>
              <a:tr h="22923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단위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608136"/>
                  </a:ext>
                </a:extLst>
              </a:tr>
              <a:tr h="22923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19370"/>
                  </a:ext>
                </a:extLst>
              </a:tr>
              <a:tr h="34223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품목가격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221820"/>
                  </a:ext>
                </a:extLst>
              </a:tr>
              <a:tr h="34223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이미지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18227"/>
                  </a:ext>
                </a:extLst>
              </a:tr>
              <a:tr h="34223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품목그룹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95538"/>
                  </a:ext>
                </a:extLst>
              </a:tr>
              <a:tr h="34223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11325"/>
                  </a:ext>
                </a:extLst>
              </a:tr>
              <a:tr h="22923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품목코드를 입력받아 그 품목코드와 정확하게 일치하는 아이템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의 정보를 얻어옵니다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82890"/>
                  </a:ext>
                </a:extLst>
              </a:tr>
              <a:tr h="22923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692372"/>
                  </a:ext>
                </a:extLst>
              </a:tr>
              <a:tr h="342239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2019-02-27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5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81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F64DC09-E50F-4D57-ACD3-C3069F4B4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73084"/>
              </p:ext>
            </p:extLst>
          </p:nvPr>
        </p:nvGraphicFramePr>
        <p:xfrm>
          <a:off x="838199" y="1481055"/>
          <a:ext cx="10515603" cy="4276648"/>
        </p:xfrm>
        <a:graphic>
          <a:graphicData uri="http://schemas.openxmlformats.org/drawingml/2006/table">
            <a:tbl>
              <a:tblPr/>
              <a:tblGrid>
                <a:gridCol w="827349">
                  <a:extLst>
                    <a:ext uri="{9D8B030D-6E8A-4147-A177-3AD203B41FA5}">
                      <a16:colId xmlns:a16="http://schemas.microsoft.com/office/drawing/2014/main" val="940893769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940324201"/>
                    </a:ext>
                  </a:extLst>
                </a:gridCol>
                <a:gridCol w="1356852">
                  <a:extLst>
                    <a:ext uri="{9D8B030D-6E8A-4147-A177-3AD203B41FA5}">
                      <a16:colId xmlns:a16="http://schemas.microsoft.com/office/drawing/2014/main" val="135832371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559524553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133825294"/>
                    </a:ext>
                  </a:extLst>
                </a:gridCol>
                <a:gridCol w="1654697">
                  <a:extLst>
                    <a:ext uri="{9D8B030D-6E8A-4147-A177-3AD203B41FA5}">
                      <a16:colId xmlns:a16="http://schemas.microsoft.com/office/drawing/2014/main" val="1131023705"/>
                    </a:ext>
                  </a:extLst>
                </a:gridCol>
                <a:gridCol w="1141741">
                  <a:extLst>
                    <a:ext uri="{9D8B030D-6E8A-4147-A177-3AD203B41FA5}">
                      <a16:colId xmlns:a16="http://schemas.microsoft.com/office/drawing/2014/main" val="1238226810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2417256934"/>
                    </a:ext>
                  </a:extLst>
                </a:gridCol>
                <a:gridCol w="1398219">
                  <a:extLst>
                    <a:ext uri="{9D8B030D-6E8A-4147-A177-3AD203B41FA5}">
                      <a16:colId xmlns:a16="http://schemas.microsoft.com/office/drawing/2014/main" val="2500855436"/>
                    </a:ext>
                  </a:extLst>
                </a:gridCol>
                <a:gridCol w="827349">
                  <a:extLst>
                    <a:ext uri="{9D8B030D-6E8A-4147-A177-3AD203B41FA5}">
                      <a16:colId xmlns:a16="http://schemas.microsoft.com/office/drawing/2014/main" val="3303049743"/>
                    </a:ext>
                  </a:extLst>
                </a:gridCol>
              </a:tblGrid>
              <a:tr h="259968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매출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매입전표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600437"/>
                  </a:ext>
                </a:extLst>
              </a:tr>
              <a:tr h="259968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PROC_STATEMENT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9255"/>
                  </a:ext>
                </a:extLst>
              </a:tr>
              <a:tr h="259968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31552"/>
                  </a:ext>
                </a:extLst>
              </a:tr>
              <a:tr h="25996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816564"/>
                  </a:ext>
                </a:extLst>
              </a:tr>
              <a:tr h="38812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거래번호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514777"/>
                  </a:ext>
                </a:extLst>
              </a:tr>
              <a:tr h="38812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품목이름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223042"/>
                  </a:ext>
                </a:extLst>
              </a:tr>
              <a:tr h="38812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품목규격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item_standard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94436"/>
                  </a:ext>
                </a:extLst>
              </a:tr>
              <a:tr h="38812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품목갯수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item_count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069818"/>
                  </a:ext>
                </a:extLst>
              </a:tr>
              <a:tr h="38812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품목단가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item_wrote_fee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076089"/>
                  </a:ext>
                </a:extLst>
              </a:tr>
              <a:tr h="388120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507608"/>
                  </a:ext>
                </a:extLst>
              </a:tr>
              <a:tr h="25996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주문번호를 통해 매입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매출전표 데이터를 출력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39461"/>
                  </a:ext>
                </a:extLst>
              </a:tr>
              <a:tr h="25996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그외 데이터는 프로그램에서 얻기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182532"/>
                  </a:ext>
                </a:extLst>
              </a:tr>
              <a:tr h="388120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2019-03-01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4820" marR="24820" marT="16547" marB="165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49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90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4630835"/>
            <a:ext cx="12192000" cy="2375210"/>
          </a:xfrm>
          <a:prstGeom prst="rect">
            <a:avLst/>
          </a:prstGeom>
          <a:solidFill>
            <a:srgbClr val="44556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74221" y="3556333"/>
            <a:ext cx="1377688" cy="461665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SW 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운영</a:t>
            </a:r>
            <a:endParaRPr lang="en-US" altLang="ko-KR" sz="1200" dirty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아키텍쳐</a:t>
            </a:r>
            <a:endParaRPr lang="ko-KR" altLang="en-US" sz="1200" dirty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63376" y="2345594"/>
            <a:ext cx="1287656" cy="26161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ERD</a:t>
            </a:r>
            <a:endParaRPr lang="ko-KR" altLang="en-US" sz="1100" dirty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04" y="1992259"/>
            <a:ext cx="228600" cy="2286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052881" y="4582512"/>
            <a:ext cx="52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01’</a:t>
            </a:r>
            <a:endParaRPr lang="ko-KR" altLang="en-US" sz="1400" dirty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39677" y="4579262"/>
            <a:ext cx="52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02’</a:t>
            </a:r>
            <a:endParaRPr lang="ko-KR" altLang="en-US" sz="1400" dirty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03828" y="4614096"/>
            <a:ext cx="52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03’</a:t>
            </a:r>
            <a:endParaRPr lang="ko-KR" altLang="en-US" sz="1400" dirty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568149" y="4648930"/>
            <a:ext cx="52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04’</a:t>
            </a:r>
            <a:endParaRPr lang="ko-KR" altLang="en-US" sz="1400" dirty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1499196" y="4718598"/>
            <a:ext cx="52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  06</a:t>
            </a:r>
            <a:endParaRPr lang="ko-KR" altLang="en-US" sz="1400" dirty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88079" y="687572"/>
            <a:ext cx="4602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소프트웨어 개발 과정</a:t>
            </a:r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자유형 1"/>
          <p:cNvSpPr/>
          <p:nvPr/>
        </p:nvSpPr>
        <p:spPr>
          <a:xfrm>
            <a:off x="1872343" y="2844800"/>
            <a:ext cx="9797143" cy="1364343"/>
          </a:xfrm>
          <a:custGeom>
            <a:avLst/>
            <a:gdLst>
              <a:gd name="connsiteX0" fmla="*/ 0 w 9797143"/>
              <a:gd name="connsiteY0" fmla="*/ 1364343 h 1364343"/>
              <a:gd name="connsiteX1" fmla="*/ 856343 w 9797143"/>
              <a:gd name="connsiteY1" fmla="*/ 1074057 h 1364343"/>
              <a:gd name="connsiteX2" fmla="*/ 2032000 w 9797143"/>
              <a:gd name="connsiteY2" fmla="*/ 362857 h 1364343"/>
              <a:gd name="connsiteX3" fmla="*/ 3672114 w 9797143"/>
              <a:gd name="connsiteY3" fmla="*/ 0 h 1364343"/>
              <a:gd name="connsiteX4" fmla="*/ 5863771 w 9797143"/>
              <a:gd name="connsiteY4" fmla="*/ 1132114 h 1364343"/>
              <a:gd name="connsiteX5" fmla="*/ 8011886 w 9797143"/>
              <a:gd name="connsiteY5" fmla="*/ 232229 h 1364343"/>
              <a:gd name="connsiteX6" fmla="*/ 9797143 w 9797143"/>
              <a:gd name="connsiteY6" fmla="*/ 1030514 h 136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97143" h="1364343">
                <a:moveTo>
                  <a:pt x="0" y="1364343"/>
                </a:moveTo>
                <a:lnTo>
                  <a:pt x="856343" y="1074057"/>
                </a:lnTo>
                <a:lnTo>
                  <a:pt x="2032000" y="362857"/>
                </a:lnTo>
                <a:lnTo>
                  <a:pt x="3672114" y="0"/>
                </a:lnTo>
                <a:lnTo>
                  <a:pt x="5863771" y="1132114"/>
                </a:lnTo>
                <a:lnTo>
                  <a:pt x="8011886" y="232229"/>
                </a:lnTo>
                <a:lnTo>
                  <a:pt x="9797143" y="1030514"/>
                </a:ln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727199" y="4135744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825536" y="311538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454383" y="277385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824275" y="300263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629581" y="382137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9777413" y="3429000"/>
            <a:ext cx="454025" cy="600075"/>
            <a:chOff x="9777413" y="3429000"/>
            <a:chExt cx="454025" cy="600075"/>
          </a:xfrm>
          <a:solidFill>
            <a:schemeClr val="bg1">
              <a:lumMod val="65000"/>
            </a:schemeClr>
          </a:solidFill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9777413" y="3429000"/>
              <a:ext cx="454025" cy="600075"/>
            </a:xfrm>
            <a:custGeom>
              <a:avLst/>
              <a:gdLst>
                <a:gd name="T0" fmla="*/ 2689 w 4585"/>
                <a:gd name="T1" fmla="*/ 186 h 6049"/>
                <a:gd name="T2" fmla="*/ 2445 w 4585"/>
                <a:gd name="T3" fmla="*/ 23 h 6049"/>
                <a:gd name="T4" fmla="*/ 2198 w 4585"/>
                <a:gd name="T5" fmla="*/ 8 h 6049"/>
                <a:gd name="T6" fmla="*/ 1936 w 4585"/>
                <a:gd name="T7" fmla="*/ 142 h 6049"/>
                <a:gd name="T8" fmla="*/ 620 w 4585"/>
                <a:gd name="T9" fmla="*/ 209 h 6049"/>
                <a:gd name="T10" fmla="*/ 351 w 4585"/>
                <a:gd name="T11" fmla="*/ 270 h 6049"/>
                <a:gd name="T12" fmla="*/ 123 w 4585"/>
                <a:gd name="T13" fmla="*/ 459 h 6049"/>
                <a:gd name="T14" fmla="*/ 7 w 4585"/>
                <a:gd name="T15" fmla="*/ 735 h 6049"/>
                <a:gd name="T16" fmla="*/ 7 w 4585"/>
                <a:gd name="T17" fmla="*/ 5522 h 6049"/>
                <a:gd name="T18" fmla="*/ 123 w 4585"/>
                <a:gd name="T19" fmla="*/ 5799 h 6049"/>
                <a:gd name="T20" fmla="*/ 351 w 4585"/>
                <a:gd name="T21" fmla="*/ 5987 h 6049"/>
                <a:gd name="T22" fmla="*/ 620 w 4585"/>
                <a:gd name="T23" fmla="*/ 6049 h 6049"/>
                <a:gd name="T24" fmla="*/ 4178 w 4585"/>
                <a:gd name="T25" fmla="*/ 6011 h 6049"/>
                <a:gd name="T26" fmla="*/ 4423 w 4585"/>
                <a:gd name="T27" fmla="*/ 5845 h 6049"/>
                <a:gd name="T28" fmla="*/ 4566 w 4585"/>
                <a:gd name="T29" fmla="*/ 5583 h 6049"/>
                <a:gd name="T30" fmla="*/ 4584 w 4585"/>
                <a:gd name="T31" fmla="*/ 797 h 6049"/>
                <a:gd name="T32" fmla="*/ 4496 w 4585"/>
                <a:gd name="T33" fmla="*/ 508 h 6049"/>
                <a:gd name="T34" fmla="*/ 4287 w 4585"/>
                <a:gd name="T35" fmla="*/ 299 h 6049"/>
                <a:gd name="T36" fmla="*/ 3996 w 4585"/>
                <a:gd name="T37" fmla="*/ 210 h 6049"/>
                <a:gd name="T38" fmla="*/ 2445 w 4585"/>
                <a:gd name="T39" fmla="*/ 234 h 6049"/>
                <a:gd name="T40" fmla="*/ 2611 w 4585"/>
                <a:gd name="T41" fmla="*/ 483 h 6049"/>
                <a:gd name="T42" fmla="*/ 2655 w 4585"/>
                <a:gd name="T43" fmla="*/ 702 h 6049"/>
                <a:gd name="T44" fmla="*/ 3191 w 4585"/>
                <a:gd name="T45" fmla="*/ 737 h 6049"/>
                <a:gd name="T46" fmla="*/ 3221 w 4585"/>
                <a:gd name="T47" fmla="*/ 893 h 6049"/>
                <a:gd name="T48" fmla="*/ 1433 w 4585"/>
                <a:gd name="T49" fmla="*/ 940 h 6049"/>
                <a:gd name="T50" fmla="*/ 1347 w 4585"/>
                <a:gd name="T51" fmla="*/ 807 h 6049"/>
                <a:gd name="T52" fmla="*/ 1874 w 4585"/>
                <a:gd name="T53" fmla="*/ 719 h 6049"/>
                <a:gd name="T54" fmla="*/ 1973 w 4585"/>
                <a:gd name="T55" fmla="*/ 621 h 6049"/>
                <a:gd name="T56" fmla="*/ 2045 w 4585"/>
                <a:gd name="T57" fmla="*/ 312 h 6049"/>
                <a:gd name="T58" fmla="*/ 2293 w 4585"/>
                <a:gd name="T59" fmla="*/ 196 h 6049"/>
                <a:gd name="T60" fmla="*/ 3275 w 4585"/>
                <a:gd name="T61" fmla="*/ 1099 h 6049"/>
                <a:gd name="T62" fmla="*/ 3434 w 4585"/>
                <a:gd name="T63" fmla="*/ 861 h 6049"/>
                <a:gd name="T64" fmla="*/ 3970 w 4585"/>
                <a:gd name="T65" fmla="*/ 825 h 6049"/>
                <a:gd name="T66" fmla="*/ 620 w 4585"/>
                <a:gd name="T67" fmla="*/ 5435 h 6049"/>
                <a:gd name="T68" fmla="*/ 620 w 4585"/>
                <a:gd name="T69" fmla="*/ 824 h 6049"/>
                <a:gd name="T70" fmla="*/ 1163 w 4585"/>
                <a:gd name="T71" fmla="*/ 921 h 6049"/>
                <a:gd name="T72" fmla="*/ 1364 w 4585"/>
                <a:gd name="T73" fmla="*/ 1123 h 6049"/>
                <a:gd name="T74" fmla="*/ 4370 w 4585"/>
                <a:gd name="T75" fmla="*/ 5555 h 6049"/>
                <a:gd name="T76" fmla="*/ 4091 w 4585"/>
                <a:gd name="T77" fmla="*/ 5834 h 6049"/>
                <a:gd name="T78" fmla="*/ 494 w 4585"/>
                <a:gd name="T79" fmla="*/ 5834 h 6049"/>
                <a:gd name="T80" fmla="*/ 214 w 4585"/>
                <a:gd name="T81" fmla="*/ 5555 h 6049"/>
                <a:gd name="T82" fmla="*/ 214 w 4585"/>
                <a:gd name="T83" fmla="*/ 703 h 6049"/>
                <a:gd name="T84" fmla="*/ 494 w 4585"/>
                <a:gd name="T85" fmla="*/ 423 h 6049"/>
                <a:gd name="T86" fmla="*/ 1777 w 4585"/>
                <a:gd name="T87" fmla="*/ 488 h 6049"/>
                <a:gd name="T88" fmla="*/ 1357 w 4585"/>
                <a:gd name="T89" fmla="*/ 538 h 6049"/>
                <a:gd name="T90" fmla="*/ 599 w 4585"/>
                <a:gd name="T91" fmla="*/ 628 h 6049"/>
                <a:gd name="T92" fmla="*/ 442 w 4585"/>
                <a:gd name="T93" fmla="*/ 733 h 6049"/>
                <a:gd name="T94" fmla="*/ 419 w 4585"/>
                <a:gd name="T95" fmla="*/ 5449 h 6049"/>
                <a:gd name="T96" fmla="*/ 523 w 4585"/>
                <a:gd name="T97" fmla="*/ 5606 h 6049"/>
                <a:gd name="T98" fmla="*/ 3986 w 4585"/>
                <a:gd name="T99" fmla="*/ 5630 h 6049"/>
                <a:gd name="T100" fmla="*/ 4142 w 4585"/>
                <a:gd name="T101" fmla="*/ 5524 h 6049"/>
                <a:gd name="T102" fmla="*/ 4166 w 4585"/>
                <a:gd name="T103" fmla="*/ 809 h 6049"/>
                <a:gd name="T104" fmla="*/ 4061 w 4585"/>
                <a:gd name="T105" fmla="*/ 651 h 6049"/>
                <a:gd name="T106" fmla="*/ 3337 w 4585"/>
                <a:gd name="T107" fmla="*/ 604 h 6049"/>
                <a:gd name="T108" fmla="*/ 2809 w 4585"/>
                <a:gd name="T109" fmla="*/ 523 h 6049"/>
                <a:gd name="T110" fmla="*/ 3965 w 4585"/>
                <a:gd name="T111" fmla="*/ 405 h 6049"/>
                <a:gd name="T112" fmla="*/ 4293 w 4585"/>
                <a:gd name="T113" fmla="*/ 559 h 6049"/>
                <a:gd name="T114" fmla="*/ 4389 w 4585"/>
                <a:gd name="T115" fmla="*/ 5428 h 6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85" h="6049">
                  <a:moveTo>
                    <a:pt x="3965" y="209"/>
                  </a:moveTo>
                  <a:lnTo>
                    <a:pt x="2711" y="209"/>
                  </a:lnTo>
                  <a:lnTo>
                    <a:pt x="2708" y="209"/>
                  </a:lnTo>
                  <a:lnTo>
                    <a:pt x="2706" y="209"/>
                  </a:lnTo>
                  <a:lnTo>
                    <a:pt x="2689" y="186"/>
                  </a:lnTo>
                  <a:lnTo>
                    <a:pt x="2649" y="142"/>
                  </a:lnTo>
                  <a:lnTo>
                    <a:pt x="2603" y="105"/>
                  </a:lnTo>
                  <a:lnTo>
                    <a:pt x="2554" y="71"/>
                  </a:lnTo>
                  <a:lnTo>
                    <a:pt x="2502" y="44"/>
                  </a:lnTo>
                  <a:lnTo>
                    <a:pt x="2445" y="23"/>
                  </a:lnTo>
                  <a:lnTo>
                    <a:pt x="2386" y="8"/>
                  </a:lnTo>
                  <a:lnTo>
                    <a:pt x="2324" y="1"/>
                  </a:lnTo>
                  <a:lnTo>
                    <a:pt x="2293" y="0"/>
                  </a:lnTo>
                  <a:lnTo>
                    <a:pt x="2260" y="1"/>
                  </a:lnTo>
                  <a:lnTo>
                    <a:pt x="2198" y="8"/>
                  </a:lnTo>
                  <a:lnTo>
                    <a:pt x="2140" y="23"/>
                  </a:lnTo>
                  <a:lnTo>
                    <a:pt x="2084" y="44"/>
                  </a:lnTo>
                  <a:lnTo>
                    <a:pt x="2030" y="71"/>
                  </a:lnTo>
                  <a:lnTo>
                    <a:pt x="1981" y="105"/>
                  </a:lnTo>
                  <a:lnTo>
                    <a:pt x="1936" y="142"/>
                  </a:lnTo>
                  <a:lnTo>
                    <a:pt x="1895" y="186"/>
                  </a:lnTo>
                  <a:lnTo>
                    <a:pt x="1878" y="209"/>
                  </a:lnTo>
                  <a:lnTo>
                    <a:pt x="1876" y="209"/>
                  </a:lnTo>
                  <a:lnTo>
                    <a:pt x="1874" y="209"/>
                  </a:lnTo>
                  <a:lnTo>
                    <a:pt x="620" y="209"/>
                  </a:lnTo>
                  <a:lnTo>
                    <a:pt x="588" y="210"/>
                  </a:lnTo>
                  <a:lnTo>
                    <a:pt x="525" y="216"/>
                  </a:lnTo>
                  <a:lnTo>
                    <a:pt x="465" y="228"/>
                  </a:lnTo>
                  <a:lnTo>
                    <a:pt x="407" y="247"/>
                  </a:lnTo>
                  <a:lnTo>
                    <a:pt x="351" y="270"/>
                  </a:lnTo>
                  <a:lnTo>
                    <a:pt x="298" y="299"/>
                  </a:lnTo>
                  <a:lnTo>
                    <a:pt x="249" y="332"/>
                  </a:lnTo>
                  <a:lnTo>
                    <a:pt x="203" y="370"/>
                  </a:lnTo>
                  <a:lnTo>
                    <a:pt x="161" y="413"/>
                  </a:lnTo>
                  <a:lnTo>
                    <a:pt x="123" y="459"/>
                  </a:lnTo>
                  <a:lnTo>
                    <a:pt x="89" y="508"/>
                  </a:lnTo>
                  <a:lnTo>
                    <a:pt x="60" y="560"/>
                  </a:lnTo>
                  <a:lnTo>
                    <a:pt x="37" y="617"/>
                  </a:lnTo>
                  <a:lnTo>
                    <a:pt x="18" y="674"/>
                  </a:lnTo>
                  <a:lnTo>
                    <a:pt x="7" y="735"/>
                  </a:lnTo>
                  <a:lnTo>
                    <a:pt x="1" y="797"/>
                  </a:lnTo>
                  <a:lnTo>
                    <a:pt x="0" y="830"/>
                  </a:lnTo>
                  <a:lnTo>
                    <a:pt x="0" y="5428"/>
                  </a:lnTo>
                  <a:lnTo>
                    <a:pt x="1" y="5460"/>
                  </a:lnTo>
                  <a:lnTo>
                    <a:pt x="7" y="5522"/>
                  </a:lnTo>
                  <a:lnTo>
                    <a:pt x="18" y="5583"/>
                  </a:lnTo>
                  <a:lnTo>
                    <a:pt x="37" y="5641"/>
                  </a:lnTo>
                  <a:lnTo>
                    <a:pt x="60" y="5697"/>
                  </a:lnTo>
                  <a:lnTo>
                    <a:pt x="89" y="5750"/>
                  </a:lnTo>
                  <a:lnTo>
                    <a:pt x="123" y="5799"/>
                  </a:lnTo>
                  <a:lnTo>
                    <a:pt x="161" y="5845"/>
                  </a:lnTo>
                  <a:lnTo>
                    <a:pt x="203" y="5887"/>
                  </a:lnTo>
                  <a:lnTo>
                    <a:pt x="249" y="5926"/>
                  </a:lnTo>
                  <a:lnTo>
                    <a:pt x="298" y="5959"/>
                  </a:lnTo>
                  <a:lnTo>
                    <a:pt x="351" y="5987"/>
                  </a:lnTo>
                  <a:lnTo>
                    <a:pt x="407" y="6011"/>
                  </a:lnTo>
                  <a:lnTo>
                    <a:pt x="465" y="6029"/>
                  </a:lnTo>
                  <a:lnTo>
                    <a:pt x="525" y="6042"/>
                  </a:lnTo>
                  <a:lnTo>
                    <a:pt x="588" y="6048"/>
                  </a:lnTo>
                  <a:lnTo>
                    <a:pt x="620" y="6049"/>
                  </a:lnTo>
                  <a:lnTo>
                    <a:pt x="3965" y="6049"/>
                  </a:lnTo>
                  <a:lnTo>
                    <a:pt x="3996" y="6048"/>
                  </a:lnTo>
                  <a:lnTo>
                    <a:pt x="4059" y="6042"/>
                  </a:lnTo>
                  <a:lnTo>
                    <a:pt x="4119" y="6029"/>
                  </a:lnTo>
                  <a:lnTo>
                    <a:pt x="4178" y="6011"/>
                  </a:lnTo>
                  <a:lnTo>
                    <a:pt x="4233" y="5987"/>
                  </a:lnTo>
                  <a:lnTo>
                    <a:pt x="4287" y="5959"/>
                  </a:lnTo>
                  <a:lnTo>
                    <a:pt x="4336" y="5926"/>
                  </a:lnTo>
                  <a:lnTo>
                    <a:pt x="4382" y="5887"/>
                  </a:lnTo>
                  <a:lnTo>
                    <a:pt x="4423" y="5845"/>
                  </a:lnTo>
                  <a:lnTo>
                    <a:pt x="4462" y="5799"/>
                  </a:lnTo>
                  <a:lnTo>
                    <a:pt x="4496" y="5750"/>
                  </a:lnTo>
                  <a:lnTo>
                    <a:pt x="4524" y="5697"/>
                  </a:lnTo>
                  <a:lnTo>
                    <a:pt x="4548" y="5641"/>
                  </a:lnTo>
                  <a:lnTo>
                    <a:pt x="4566" y="5583"/>
                  </a:lnTo>
                  <a:lnTo>
                    <a:pt x="4578" y="5522"/>
                  </a:lnTo>
                  <a:lnTo>
                    <a:pt x="4584" y="5460"/>
                  </a:lnTo>
                  <a:lnTo>
                    <a:pt x="4585" y="5428"/>
                  </a:lnTo>
                  <a:lnTo>
                    <a:pt x="4585" y="830"/>
                  </a:lnTo>
                  <a:lnTo>
                    <a:pt x="4584" y="797"/>
                  </a:lnTo>
                  <a:lnTo>
                    <a:pt x="4578" y="735"/>
                  </a:lnTo>
                  <a:lnTo>
                    <a:pt x="4566" y="674"/>
                  </a:lnTo>
                  <a:lnTo>
                    <a:pt x="4548" y="617"/>
                  </a:lnTo>
                  <a:lnTo>
                    <a:pt x="4524" y="560"/>
                  </a:lnTo>
                  <a:lnTo>
                    <a:pt x="4496" y="508"/>
                  </a:lnTo>
                  <a:lnTo>
                    <a:pt x="4462" y="459"/>
                  </a:lnTo>
                  <a:lnTo>
                    <a:pt x="4423" y="413"/>
                  </a:lnTo>
                  <a:lnTo>
                    <a:pt x="4382" y="370"/>
                  </a:lnTo>
                  <a:lnTo>
                    <a:pt x="4336" y="332"/>
                  </a:lnTo>
                  <a:lnTo>
                    <a:pt x="4287" y="299"/>
                  </a:lnTo>
                  <a:lnTo>
                    <a:pt x="4233" y="270"/>
                  </a:lnTo>
                  <a:lnTo>
                    <a:pt x="4178" y="247"/>
                  </a:lnTo>
                  <a:lnTo>
                    <a:pt x="4119" y="228"/>
                  </a:lnTo>
                  <a:lnTo>
                    <a:pt x="4059" y="216"/>
                  </a:lnTo>
                  <a:lnTo>
                    <a:pt x="3996" y="210"/>
                  </a:lnTo>
                  <a:lnTo>
                    <a:pt x="3965" y="209"/>
                  </a:lnTo>
                  <a:close/>
                  <a:moveTo>
                    <a:pt x="2293" y="196"/>
                  </a:moveTo>
                  <a:lnTo>
                    <a:pt x="2325" y="198"/>
                  </a:lnTo>
                  <a:lnTo>
                    <a:pt x="2388" y="210"/>
                  </a:lnTo>
                  <a:lnTo>
                    <a:pt x="2445" y="234"/>
                  </a:lnTo>
                  <a:lnTo>
                    <a:pt x="2496" y="269"/>
                  </a:lnTo>
                  <a:lnTo>
                    <a:pt x="2539" y="312"/>
                  </a:lnTo>
                  <a:lnTo>
                    <a:pt x="2574" y="364"/>
                  </a:lnTo>
                  <a:lnTo>
                    <a:pt x="2599" y="421"/>
                  </a:lnTo>
                  <a:lnTo>
                    <a:pt x="2611" y="483"/>
                  </a:lnTo>
                  <a:lnTo>
                    <a:pt x="2612" y="516"/>
                  </a:lnTo>
                  <a:lnTo>
                    <a:pt x="2612" y="621"/>
                  </a:lnTo>
                  <a:lnTo>
                    <a:pt x="2613" y="641"/>
                  </a:lnTo>
                  <a:lnTo>
                    <a:pt x="2629" y="676"/>
                  </a:lnTo>
                  <a:lnTo>
                    <a:pt x="2655" y="702"/>
                  </a:lnTo>
                  <a:lnTo>
                    <a:pt x="2691" y="717"/>
                  </a:lnTo>
                  <a:lnTo>
                    <a:pt x="2711" y="719"/>
                  </a:lnTo>
                  <a:lnTo>
                    <a:pt x="3129" y="719"/>
                  </a:lnTo>
                  <a:lnTo>
                    <a:pt x="3151" y="720"/>
                  </a:lnTo>
                  <a:lnTo>
                    <a:pt x="3191" y="737"/>
                  </a:lnTo>
                  <a:lnTo>
                    <a:pt x="3221" y="767"/>
                  </a:lnTo>
                  <a:lnTo>
                    <a:pt x="3238" y="807"/>
                  </a:lnTo>
                  <a:lnTo>
                    <a:pt x="3239" y="830"/>
                  </a:lnTo>
                  <a:lnTo>
                    <a:pt x="3238" y="852"/>
                  </a:lnTo>
                  <a:lnTo>
                    <a:pt x="3221" y="893"/>
                  </a:lnTo>
                  <a:lnTo>
                    <a:pt x="3191" y="922"/>
                  </a:lnTo>
                  <a:lnTo>
                    <a:pt x="3151" y="940"/>
                  </a:lnTo>
                  <a:lnTo>
                    <a:pt x="3129" y="941"/>
                  </a:lnTo>
                  <a:lnTo>
                    <a:pt x="1456" y="941"/>
                  </a:lnTo>
                  <a:lnTo>
                    <a:pt x="1433" y="940"/>
                  </a:lnTo>
                  <a:lnTo>
                    <a:pt x="1394" y="922"/>
                  </a:lnTo>
                  <a:lnTo>
                    <a:pt x="1363" y="893"/>
                  </a:lnTo>
                  <a:lnTo>
                    <a:pt x="1347" y="852"/>
                  </a:lnTo>
                  <a:lnTo>
                    <a:pt x="1346" y="830"/>
                  </a:lnTo>
                  <a:lnTo>
                    <a:pt x="1347" y="807"/>
                  </a:lnTo>
                  <a:lnTo>
                    <a:pt x="1363" y="767"/>
                  </a:lnTo>
                  <a:lnTo>
                    <a:pt x="1394" y="737"/>
                  </a:lnTo>
                  <a:lnTo>
                    <a:pt x="1433" y="720"/>
                  </a:lnTo>
                  <a:lnTo>
                    <a:pt x="1456" y="719"/>
                  </a:lnTo>
                  <a:lnTo>
                    <a:pt x="1874" y="719"/>
                  </a:lnTo>
                  <a:lnTo>
                    <a:pt x="1894" y="717"/>
                  </a:lnTo>
                  <a:lnTo>
                    <a:pt x="1930" y="702"/>
                  </a:lnTo>
                  <a:lnTo>
                    <a:pt x="1956" y="676"/>
                  </a:lnTo>
                  <a:lnTo>
                    <a:pt x="1971" y="641"/>
                  </a:lnTo>
                  <a:lnTo>
                    <a:pt x="1973" y="621"/>
                  </a:lnTo>
                  <a:lnTo>
                    <a:pt x="1973" y="516"/>
                  </a:lnTo>
                  <a:lnTo>
                    <a:pt x="1974" y="483"/>
                  </a:lnTo>
                  <a:lnTo>
                    <a:pt x="1986" y="421"/>
                  </a:lnTo>
                  <a:lnTo>
                    <a:pt x="2010" y="364"/>
                  </a:lnTo>
                  <a:lnTo>
                    <a:pt x="2045" y="312"/>
                  </a:lnTo>
                  <a:lnTo>
                    <a:pt x="2089" y="269"/>
                  </a:lnTo>
                  <a:lnTo>
                    <a:pt x="2140" y="234"/>
                  </a:lnTo>
                  <a:lnTo>
                    <a:pt x="2197" y="210"/>
                  </a:lnTo>
                  <a:lnTo>
                    <a:pt x="2259" y="198"/>
                  </a:lnTo>
                  <a:lnTo>
                    <a:pt x="2293" y="196"/>
                  </a:lnTo>
                  <a:close/>
                  <a:moveTo>
                    <a:pt x="1456" y="1137"/>
                  </a:moveTo>
                  <a:lnTo>
                    <a:pt x="3129" y="1137"/>
                  </a:lnTo>
                  <a:lnTo>
                    <a:pt x="3160" y="1135"/>
                  </a:lnTo>
                  <a:lnTo>
                    <a:pt x="3220" y="1123"/>
                  </a:lnTo>
                  <a:lnTo>
                    <a:pt x="3275" y="1099"/>
                  </a:lnTo>
                  <a:lnTo>
                    <a:pt x="3324" y="1067"/>
                  </a:lnTo>
                  <a:lnTo>
                    <a:pt x="3366" y="1025"/>
                  </a:lnTo>
                  <a:lnTo>
                    <a:pt x="3398" y="976"/>
                  </a:lnTo>
                  <a:lnTo>
                    <a:pt x="3422" y="921"/>
                  </a:lnTo>
                  <a:lnTo>
                    <a:pt x="3434" y="861"/>
                  </a:lnTo>
                  <a:lnTo>
                    <a:pt x="3436" y="830"/>
                  </a:lnTo>
                  <a:lnTo>
                    <a:pt x="3435" y="827"/>
                  </a:lnTo>
                  <a:lnTo>
                    <a:pt x="3435" y="824"/>
                  </a:lnTo>
                  <a:lnTo>
                    <a:pt x="3965" y="824"/>
                  </a:lnTo>
                  <a:lnTo>
                    <a:pt x="3970" y="825"/>
                  </a:lnTo>
                  <a:lnTo>
                    <a:pt x="3971" y="830"/>
                  </a:lnTo>
                  <a:lnTo>
                    <a:pt x="3971" y="5428"/>
                  </a:lnTo>
                  <a:lnTo>
                    <a:pt x="3970" y="5433"/>
                  </a:lnTo>
                  <a:lnTo>
                    <a:pt x="3965" y="5435"/>
                  </a:lnTo>
                  <a:lnTo>
                    <a:pt x="620" y="5435"/>
                  </a:lnTo>
                  <a:lnTo>
                    <a:pt x="615" y="5433"/>
                  </a:lnTo>
                  <a:lnTo>
                    <a:pt x="614" y="5428"/>
                  </a:lnTo>
                  <a:lnTo>
                    <a:pt x="614" y="830"/>
                  </a:lnTo>
                  <a:lnTo>
                    <a:pt x="615" y="825"/>
                  </a:lnTo>
                  <a:lnTo>
                    <a:pt x="620" y="824"/>
                  </a:lnTo>
                  <a:lnTo>
                    <a:pt x="1149" y="824"/>
                  </a:lnTo>
                  <a:lnTo>
                    <a:pt x="1149" y="827"/>
                  </a:lnTo>
                  <a:lnTo>
                    <a:pt x="1149" y="830"/>
                  </a:lnTo>
                  <a:lnTo>
                    <a:pt x="1150" y="861"/>
                  </a:lnTo>
                  <a:lnTo>
                    <a:pt x="1163" y="921"/>
                  </a:lnTo>
                  <a:lnTo>
                    <a:pt x="1186" y="976"/>
                  </a:lnTo>
                  <a:lnTo>
                    <a:pt x="1219" y="1025"/>
                  </a:lnTo>
                  <a:lnTo>
                    <a:pt x="1261" y="1067"/>
                  </a:lnTo>
                  <a:lnTo>
                    <a:pt x="1310" y="1099"/>
                  </a:lnTo>
                  <a:lnTo>
                    <a:pt x="1364" y="1123"/>
                  </a:lnTo>
                  <a:lnTo>
                    <a:pt x="1425" y="1135"/>
                  </a:lnTo>
                  <a:lnTo>
                    <a:pt x="1456" y="1137"/>
                  </a:lnTo>
                  <a:close/>
                  <a:moveTo>
                    <a:pt x="4389" y="5428"/>
                  </a:moveTo>
                  <a:lnTo>
                    <a:pt x="4388" y="5471"/>
                  </a:lnTo>
                  <a:lnTo>
                    <a:pt x="4370" y="5555"/>
                  </a:lnTo>
                  <a:lnTo>
                    <a:pt x="4338" y="5631"/>
                  </a:lnTo>
                  <a:lnTo>
                    <a:pt x="4293" y="5698"/>
                  </a:lnTo>
                  <a:lnTo>
                    <a:pt x="4234" y="5756"/>
                  </a:lnTo>
                  <a:lnTo>
                    <a:pt x="4167" y="5801"/>
                  </a:lnTo>
                  <a:lnTo>
                    <a:pt x="4091" y="5834"/>
                  </a:lnTo>
                  <a:lnTo>
                    <a:pt x="4008" y="5852"/>
                  </a:lnTo>
                  <a:lnTo>
                    <a:pt x="3965" y="5853"/>
                  </a:lnTo>
                  <a:lnTo>
                    <a:pt x="620" y="5853"/>
                  </a:lnTo>
                  <a:lnTo>
                    <a:pt x="576" y="5852"/>
                  </a:lnTo>
                  <a:lnTo>
                    <a:pt x="494" y="5834"/>
                  </a:lnTo>
                  <a:lnTo>
                    <a:pt x="418" y="5801"/>
                  </a:lnTo>
                  <a:lnTo>
                    <a:pt x="350" y="5756"/>
                  </a:lnTo>
                  <a:lnTo>
                    <a:pt x="292" y="5698"/>
                  </a:lnTo>
                  <a:lnTo>
                    <a:pt x="246" y="5631"/>
                  </a:lnTo>
                  <a:lnTo>
                    <a:pt x="214" y="5555"/>
                  </a:lnTo>
                  <a:lnTo>
                    <a:pt x="197" y="5471"/>
                  </a:lnTo>
                  <a:lnTo>
                    <a:pt x="196" y="5428"/>
                  </a:lnTo>
                  <a:lnTo>
                    <a:pt x="196" y="830"/>
                  </a:lnTo>
                  <a:lnTo>
                    <a:pt x="197" y="786"/>
                  </a:lnTo>
                  <a:lnTo>
                    <a:pt x="214" y="703"/>
                  </a:lnTo>
                  <a:lnTo>
                    <a:pt x="246" y="627"/>
                  </a:lnTo>
                  <a:lnTo>
                    <a:pt x="292" y="559"/>
                  </a:lnTo>
                  <a:lnTo>
                    <a:pt x="350" y="502"/>
                  </a:lnTo>
                  <a:lnTo>
                    <a:pt x="418" y="456"/>
                  </a:lnTo>
                  <a:lnTo>
                    <a:pt x="494" y="423"/>
                  </a:lnTo>
                  <a:lnTo>
                    <a:pt x="576" y="407"/>
                  </a:lnTo>
                  <a:lnTo>
                    <a:pt x="620" y="405"/>
                  </a:lnTo>
                  <a:lnTo>
                    <a:pt x="1789" y="405"/>
                  </a:lnTo>
                  <a:lnTo>
                    <a:pt x="1783" y="432"/>
                  </a:lnTo>
                  <a:lnTo>
                    <a:pt x="1777" y="488"/>
                  </a:lnTo>
                  <a:lnTo>
                    <a:pt x="1776" y="516"/>
                  </a:lnTo>
                  <a:lnTo>
                    <a:pt x="1776" y="523"/>
                  </a:lnTo>
                  <a:lnTo>
                    <a:pt x="1456" y="523"/>
                  </a:lnTo>
                  <a:lnTo>
                    <a:pt x="1422" y="524"/>
                  </a:lnTo>
                  <a:lnTo>
                    <a:pt x="1357" y="538"/>
                  </a:lnTo>
                  <a:lnTo>
                    <a:pt x="1299" y="565"/>
                  </a:lnTo>
                  <a:lnTo>
                    <a:pt x="1247" y="604"/>
                  </a:lnTo>
                  <a:lnTo>
                    <a:pt x="1225" y="627"/>
                  </a:lnTo>
                  <a:lnTo>
                    <a:pt x="620" y="627"/>
                  </a:lnTo>
                  <a:lnTo>
                    <a:pt x="599" y="628"/>
                  </a:lnTo>
                  <a:lnTo>
                    <a:pt x="560" y="635"/>
                  </a:lnTo>
                  <a:lnTo>
                    <a:pt x="523" y="651"/>
                  </a:lnTo>
                  <a:lnTo>
                    <a:pt x="491" y="673"/>
                  </a:lnTo>
                  <a:lnTo>
                    <a:pt x="464" y="700"/>
                  </a:lnTo>
                  <a:lnTo>
                    <a:pt x="442" y="733"/>
                  </a:lnTo>
                  <a:lnTo>
                    <a:pt x="426" y="769"/>
                  </a:lnTo>
                  <a:lnTo>
                    <a:pt x="419" y="809"/>
                  </a:lnTo>
                  <a:lnTo>
                    <a:pt x="418" y="830"/>
                  </a:lnTo>
                  <a:lnTo>
                    <a:pt x="418" y="5428"/>
                  </a:lnTo>
                  <a:lnTo>
                    <a:pt x="419" y="5449"/>
                  </a:lnTo>
                  <a:lnTo>
                    <a:pt x="426" y="5488"/>
                  </a:lnTo>
                  <a:lnTo>
                    <a:pt x="442" y="5524"/>
                  </a:lnTo>
                  <a:lnTo>
                    <a:pt x="464" y="5557"/>
                  </a:lnTo>
                  <a:lnTo>
                    <a:pt x="491" y="5584"/>
                  </a:lnTo>
                  <a:lnTo>
                    <a:pt x="523" y="5606"/>
                  </a:lnTo>
                  <a:lnTo>
                    <a:pt x="560" y="5622"/>
                  </a:lnTo>
                  <a:lnTo>
                    <a:pt x="599" y="5630"/>
                  </a:lnTo>
                  <a:lnTo>
                    <a:pt x="620" y="5631"/>
                  </a:lnTo>
                  <a:lnTo>
                    <a:pt x="3965" y="5631"/>
                  </a:lnTo>
                  <a:lnTo>
                    <a:pt x="3986" y="5630"/>
                  </a:lnTo>
                  <a:lnTo>
                    <a:pt x="4024" y="5622"/>
                  </a:lnTo>
                  <a:lnTo>
                    <a:pt x="4061" y="5606"/>
                  </a:lnTo>
                  <a:lnTo>
                    <a:pt x="4093" y="5584"/>
                  </a:lnTo>
                  <a:lnTo>
                    <a:pt x="4120" y="5557"/>
                  </a:lnTo>
                  <a:lnTo>
                    <a:pt x="4142" y="5524"/>
                  </a:lnTo>
                  <a:lnTo>
                    <a:pt x="4158" y="5488"/>
                  </a:lnTo>
                  <a:lnTo>
                    <a:pt x="4166" y="5449"/>
                  </a:lnTo>
                  <a:lnTo>
                    <a:pt x="4167" y="5428"/>
                  </a:lnTo>
                  <a:lnTo>
                    <a:pt x="4167" y="830"/>
                  </a:lnTo>
                  <a:lnTo>
                    <a:pt x="4166" y="809"/>
                  </a:lnTo>
                  <a:lnTo>
                    <a:pt x="4158" y="769"/>
                  </a:lnTo>
                  <a:lnTo>
                    <a:pt x="4142" y="733"/>
                  </a:lnTo>
                  <a:lnTo>
                    <a:pt x="4120" y="700"/>
                  </a:lnTo>
                  <a:lnTo>
                    <a:pt x="4093" y="673"/>
                  </a:lnTo>
                  <a:lnTo>
                    <a:pt x="4061" y="651"/>
                  </a:lnTo>
                  <a:lnTo>
                    <a:pt x="4024" y="635"/>
                  </a:lnTo>
                  <a:lnTo>
                    <a:pt x="3986" y="628"/>
                  </a:lnTo>
                  <a:lnTo>
                    <a:pt x="3965" y="627"/>
                  </a:lnTo>
                  <a:lnTo>
                    <a:pt x="3359" y="627"/>
                  </a:lnTo>
                  <a:lnTo>
                    <a:pt x="3337" y="604"/>
                  </a:lnTo>
                  <a:lnTo>
                    <a:pt x="3285" y="565"/>
                  </a:lnTo>
                  <a:lnTo>
                    <a:pt x="3227" y="538"/>
                  </a:lnTo>
                  <a:lnTo>
                    <a:pt x="3162" y="524"/>
                  </a:lnTo>
                  <a:lnTo>
                    <a:pt x="3129" y="523"/>
                  </a:lnTo>
                  <a:lnTo>
                    <a:pt x="2809" y="523"/>
                  </a:lnTo>
                  <a:lnTo>
                    <a:pt x="2809" y="516"/>
                  </a:lnTo>
                  <a:lnTo>
                    <a:pt x="2808" y="488"/>
                  </a:lnTo>
                  <a:lnTo>
                    <a:pt x="2801" y="432"/>
                  </a:lnTo>
                  <a:lnTo>
                    <a:pt x="2796" y="405"/>
                  </a:lnTo>
                  <a:lnTo>
                    <a:pt x="3965" y="405"/>
                  </a:lnTo>
                  <a:lnTo>
                    <a:pt x="4008" y="407"/>
                  </a:lnTo>
                  <a:lnTo>
                    <a:pt x="4091" y="423"/>
                  </a:lnTo>
                  <a:lnTo>
                    <a:pt x="4167" y="456"/>
                  </a:lnTo>
                  <a:lnTo>
                    <a:pt x="4234" y="502"/>
                  </a:lnTo>
                  <a:lnTo>
                    <a:pt x="4293" y="559"/>
                  </a:lnTo>
                  <a:lnTo>
                    <a:pt x="4338" y="627"/>
                  </a:lnTo>
                  <a:lnTo>
                    <a:pt x="4370" y="703"/>
                  </a:lnTo>
                  <a:lnTo>
                    <a:pt x="4388" y="786"/>
                  </a:lnTo>
                  <a:lnTo>
                    <a:pt x="4389" y="830"/>
                  </a:lnTo>
                  <a:lnTo>
                    <a:pt x="4389" y="5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lt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9994901" y="3470275"/>
              <a:ext cx="19050" cy="39688"/>
            </a:xfrm>
            <a:custGeom>
              <a:avLst/>
              <a:gdLst>
                <a:gd name="T0" fmla="*/ 99 w 197"/>
                <a:gd name="T1" fmla="*/ 406 h 406"/>
                <a:gd name="T2" fmla="*/ 118 w 197"/>
                <a:gd name="T3" fmla="*/ 403 h 406"/>
                <a:gd name="T4" fmla="*/ 154 w 197"/>
                <a:gd name="T5" fmla="*/ 389 h 406"/>
                <a:gd name="T6" fmla="*/ 180 w 197"/>
                <a:gd name="T7" fmla="*/ 363 h 406"/>
                <a:gd name="T8" fmla="*/ 195 w 197"/>
                <a:gd name="T9" fmla="*/ 327 h 406"/>
                <a:gd name="T10" fmla="*/ 197 w 197"/>
                <a:gd name="T11" fmla="*/ 307 h 406"/>
                <a:gd name="T12" fmla="*/ 197 w 197"/>
                <a:gd name="T13" fmla="*/ 98 h 406"/>
                <a:gd name="T14" fmla="*/ 195 w 197"/>
                <a:gd name="T15" fmla="*/ 78 h 406"/>
                <a:gd name="T16" fmla="*/ 180 w 197"/>
                <a:gd name="T17" fmla="*/ 43 h 406"/>
                <a:gd name="T18" fmla="*/ 154 w 197"/>
                <a:gd name="T19" fmla="*/ 17 h 406"/>
                <a:gd name="T20" fmla="*/ 118 w 197"/>
                <a:gd name="T21" fmla="*/ 1 h 406"/>
                <a:gd name="T22" fmla="*/ 99 w 197"/>
                <a:gd name="T23" fmla="*/ 0 h 406"/>
                <a:gd name="T24" fmla="*/ 79 w 197"/>
                <a:gd name="T25" fmla="*/ 1 h 406"/>
                <a:gd name="T26" fmla="*/ 43 w 197"/>
                <a:gd name="T27" fmla="*/ 17 h 406"/>
                <a:gd name="T28" fmla="*/ 17 w 197"/>
                <a:gd name="T29" fmla="*/ 43 h 406"/>
                <a:gd name="T30" fmla="*/ 1 w 197"/>
                <a:gd name="T31" fmla="*/ 78 h 406"/>
                <a:gd name="T32" fmla="*/ 0 w 197"/>
                <a:gd name="T33" fmla="*/ 98 h 406"/>
                <a:gd name="T34" fmla="*/ 0 w 197"/>
                <a:gd name="T35" fmla="*/ 307 h 406"/>
                <a:gd name="T36" fmla="*/ 1 w 197"/>
                <a:gd name="T37" fmla="*/ 327 h 406"/>
                <a:gd name="T38" fmla="*/ 17 w 197"/>
                <a:gd name="T39" fmla="*/ 363 h 406"/>
                <a:gd name="T40" fmla="*/ 43 w 197"/>
                <a:gd name="T41" fmla="*/ 389 h 406"/>
                <a:gd name="T42" fmla="*/ 79 w 197"/>
                <a:gd name="T43" fmla="*/ 403 h 406"/>
                <a:gd name="T44" fmla="*/ 99 w 197"/>
                <a:gd name="T4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406">
                  <a:moveTo>
                    <a:pt x="99" y="406"/>
                  </a:moveTo>
                  <a:lnTo>
                    <a:pt x="118" y="403"/>
                  </a:lnTo>
                  <a:lnTo>
                    <a:pt x="154" y="389"/>
                  </a:lnTo>
                  <a:lnTo>
                    <a:pt x="180" y="363"/>
                  </a:lnTo>
                  <a:lnTo>
                    <a:pt x="195" y="327"/>
                  </a:lnTo>
                  <a:lnTo>
                    <a:pt x="197" y="307"/>
                  </a:lnTo>
                  <a:lnTo>
                    <a:pt x="197" y="98"/>
                  </a:lnTo>
                  <a:lnTo>
                    <a:pt x="195" y="78"/>
                  </a:lnTo>
                  <a:lnTo>
                    <a:pt x="180" y="43"/>
                  </a:lnTo>
                  <a:lnTo>
                    <a:pt x="154" y="17"/>
                  </a:lnTo>
                  <a:lnTo>
                    <a:pt x="118" y="1"/>
                  </a:lnTo>
                  <a:lnTo>
                    <a:pt x="99" y="0"/>
                  </a:lnTo>
                  <a:lnTo>
                    <a:pt x="79" y="1"/>
                  </a:lnTo>
                  <a:lnTo>
                    <a:pt x="43" y="17"/>
                  </a:lnTo>
                  <a:lnTo>
                    <a:pt x="17" y="43"/>
                  </a:lnTo>
                  <a:lnTo>
                    <a:pt x="1" y="78"/>
                  </a:lnTo>
                  <a:lnTo>
                    <a:pt x="0" y="98"/>
                  </a:lnTo>
                  <a:lnTo>
                    <a:pt x="0" y="307"/>
                  </a:lnTo>
                  <a:lnTo>
                    <a:pt x="1" y="327"/>
                  </a:lnTo>
                  <a:lnTo>
                    <a:pt x="17" y="363"/>
                  </a:lnTo>
                  <a:lnTo>
                    <a:pt x="43" y="389"/>
                  </a:lnTo>
                  <a:lnTo>
                    <a:pt x="79" y="403"/>
                  </a:lnTo>
                  <a:lnTo>
                    <a:pt x="99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l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9983788" y="3636963"/>
              <a:ext cx="144463" cy="19050"/>
            </a:xfrm>
            <a:custGeom>
              <a:avLst/>
              <a:gdLst>
                <a:gd name="T0" fmla="*/ 98 w 1450"/>
                <a:gd name="T1" fmla="*/ 197 h 197"/>
                <a:gd name="T2" fmla="*/ 1352 w 1450"/>
                <a:gd name="T3" fmla="*/ 197 h 197"/>
                <a:gd name="T4" fmla="*/ 1372 w 1450"/>
                <a:gd name="T5" fmla="*/ 195 h 197"/>
                <a:gd name="T6" fmla="*/ 1408 w 1450"/>
                <a:gd name="T7" fmla="*/ 180 h 197"/>
                <a:gd name="T8" fmla="*/ 1434 w 1450"/>
                <a:gd name="T9" fmla="*/ 154 h 197"/>
                <a:gd name="T10" fmla="*/ 1448 w 1450"/>
                <a:gd name="T11" fmla="*/ 118 h 197"/>
                <a:gd name="T12" fmla="*/ 1450 w 1450"/>
                <a:gd name="T13" fmla="*/ 98 h 197"/>
                <a:gd name="T14" fmla="*/ 1448 w 1450"/>
                <a:gd name="T15" fmla="*/ 79 h 197"/>
                <a:gd name="T16" fmla="*/ 1434 w 1450"/>
                <a:gd name="T17" fmla="*/ 43 h 197"/>
                <a:gd name="T18" fmla="*/ 1408 w 1450"/>
                <a:gd name="T19" fmla="*/ 17 h 197"/>
                <a:gd name="T20" fmla="*/ 1372 w 1450"/>
                <a:gd name="T21" fmla="*/ 1 h 197"/>
                <a:gd name="T22" fmla="*/ 1352 w 1450"/>
                <a:gd name="T23" fmla="*/ 0 h 197"/>
                <a:gd name="T24" fmla="*/ 98 w 1450"/>
                <a:gd name="T25" fmla="*/ 0 h 197"/>
                <a:gd name="T26" fmla="*/ 78 w 1450"/>
                <a:gd name="T27" fmla="*/ 1 h 197"/>
                <a:gd name="T28" fmla="*/ 43 w 1450"/>
                <a:gd name="T29" fmla="*/ 17 h 197"/>
                <a:gd name="T30" fmla="*/ 16 w 1450"/>
                <a:gd name="T31" fmla="*/ 43 h 197"/>
                <a:gd name="T32" fmla="*/ 1 w 1450"/>
                <a:gd name="T33" fmla="*/ 79 h 197"/>
                <a:gd name="T34" fmla="*/ 0 w 1450"/>
                <a:gd name="T35" fmla="*/ 98 h 197"/>
                <a:gd name="T36" fmla="*/ 1 w 1450"/>
                <a:gd name="T37" fmla="*/ 118 h 197"/>
                <a:gd name="T38" fmla="*/ 16 w 1450"/>
                <a:gd name="T39" fmla="*/ 154 h 197"/>
                <a:gd name="T40" fmla="*/ 43 w 1450"/>
                <a:gd name="T41" fmla="*/ 180 h 197"/>
                <a:gd name="T42" fmla="*/ 78 w 1450"/>
                <a:gd name="T43" fmla="*/ 195 h 197"/>
                <a:gd name="T44" fmla="*/ 98 w 1450"/>
                <a:gd name="T4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0" h="197">
                  <a:moveTo>
                    <a:pt x="98" y="197"/>
                  </a:moveTo>
                  <a:lnTo>
                    <a:pt x="1352" y="197"/>
                  </a:lnTo>
                  <a:lnTo>
                    <a:pt x="1372" y="195"/>
                  </a:lnTo>
                  <a:lnTo>
                    <a:pt x="1408" y="180"/>
                  </a:lnTo>
                  <a:lnTo>
                    <a:pt x="1434" y="154"/>
                  </a:lnTo>
                  <a:lnTo>
                    <a:pt x="1448" y="118"/>
                  </a:lnTo>
                  <a:lnTo>
                    <a:pt x="1450" y="98"/>
                  </a:lnTo>
                  <a:lnTo>
                    <a:pt x="1448" y="79"/>
                  </a:lnTo>
                  <a:lnTo>
                    <a:pt x="1434" y="43"/>
                  </a:lnTo>
                  <a:lnTo>
                    <a:pt x="1408" y="17"/>
                  </a:lnTo>
                  <a:lnTo>
                    <a:pt x="1372" y="1"/>
                  </a:lnTo>
                  <a:lnTo>
                    <a:pt x="1352" y="0"/>
                  </a:lnTo>
                  <a:lnTo>
                    <a:pt x="98" y="0"/>
                  </a:lnTo>
                  <a:lnTo>
                    <a:pt x="78" y="1"/>
                  </a:lnTo>
                  <a:lnTo>
                    <a:pt x="43" y="17"/>
                  </a:lnTo>
                  <a:lnTo>
                    <a:pt x="16" y="43"/>
                  </a:lnTo>
                  <a:lnTo>
                    <a:pt x="1" y="79"/>
                  </a:lnTo>
                  <a:lnTo>
                    <a:pt x="0" y="98"/>
                  </a:lnTo>
                  <a:lnTo>
                    <a:pt x="1" y="118"/>
                  </a:lnTo>
                  <a:lnTo>
                    <a:pt x="16" y="154"/>
                  </a:lnTo>
                  <a:lnTo>
                    <a:pt x="43" y="180"/>
                  </a:lnTo>
                  <a:lnTo>
                    <a:pt x="78" y="195"/>
                  </a:lnTo>
                  <a:lnTo>
                    <a:pt x="98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lt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9880601" y="3616325"/>
              <a:ext cx="80963" cy="60325"/>
            </a:xfrm>
            <a:custGeom>
              <a:avLst/>
              <a:gdLst>
                <a:gd name="T0" fmla="*/ 27 w 820"/>
                <a:gd name="T1" fmla="*/ 236 h 614"/>
                <a:gd name="T2" fmla="*/ 14 w 820"/>
                <a:gd name="T3" fmla="*/ 252 h 614"/>
                <a:gd name="T4" fmla="*/ 0 w 820"/>
                <a:gd name="T5" fmla="*/ 288 h 614"/>
                <a:gd name="T6" fmla="*/ 0 w 820"/>
                <a:gd name="T7" fmla="*/ 325 h 614"/>
                <a:gd name="T8" fmla="*/ 14 w 820"/>
                <a:gd name="T9" fmla="*/ 361 h 614"/>
                <a:gd name="T10" fmla="*/ 27 w 820"/>
                <a:gd name="T11" fmla="*/ 375 h 614"/>
                <a:gd name="T12" fmla="*/ 236 w 820"/>
                <a:gd name="T13" fmla="*/ 584 h 614"/>
                <a:gd name="T14" fmla="*/ 252 w 820"/>
                <a:gd name="T15" fmla="*/ 598 h 614"/>
                <a:gd name="T16" fmla="*/ 287 w 820"/>
                <a:gd name="T17" fmla="*/ 612 h 614"/>
                <a:gd name="T18" fmla="*/ 306 w 820"/>
                <a:gd name="T19" fmla="*/ 614 h 614"/>
                <a:gd name="T20" fmla="*/ 325 w 820"/>
                <a:gd name="T21" fmla="*/ 612 h 614"/>
                <a:gd name="T22" fmla="*/ 360 w 820"/>
                <a:gd name="T23" fmla="*/ 598 h 614"/>
                <a:gd name="T24" fmla="*/ 375 w 820"/>
                <a:gd name="T25" fmla="*/ 584 h 614"/>
                <a:gd name="T26" fmla="*/ 793 w 820"/>
                <a:gd name="T27" fmla="*/ 166 h 614"/>
                <a:gd name="T28" fmla="*/ 807 w 820"/>
                <a:gd name="T29" fmla="*/ 152 h 614"/>
                <a:gd name="T30" fmla="*/ 820 w 820"/>
                <a:gd name="T31" fmla="*/ 116 h 614"/>
                <a:gd name="T32" fmla="*/ 820 w 820"/>
                <a:gd name="T33" fmla="*/ 79 h 614"/>
                <a:gd name="T34" fmla="*/ 807 w 820"/>
                <a:gd name="T35" fmla="*/ 43 h 614"/>
                <a:gd name="T36" fmla="*/ 793 w 820"/>
                <a:gd name="T37" fmla="*/ 27 h 614"/>
                <a:gd name="T38" fmla="*/ 778 w 820"/>
                <a:gd name="T39" fmla="*/ 15 h 614"/>
                <a:gd name="T40" fmla="*/ 743 w 820"/>
                <a:gd name="T41" fmla="*/ 0 h 614"/>
                <a:gd name="T42" fmla="*/ 705 w 820"/>
                <a:gd name="T43" fmla="*/ 0 h 614"/>
                <a:gd name="T44" fmla="*/ 670 w 820"/>
                <a:gd name="T45" fmla="*/ 15 h 614"/>
                <a:gd name="T46" fmla="*/ 654 w 820"/>
                <a:gd name="T47" fmla="*/ 27 h 614"/>
                <a:gd name="T48" fmla="*/ 306 w 820"/>
                <a:gd name="T49" fmla="*/ 376 h 614"/>
                <a:gd name="T50" fmla="*/ 166 w 820"/>
                <a:gd name="T51" fmla="*/ 236 h 614"/>
                <a:gd name="T52" fmla="*/ 151 w 820"/>
                <a:gd name="T53" fmla="*/ 224 h 614"/>
                <a:gd name="T54" fmla="*/ 116 w 820"/>
                <a:gd name="T55" fmla="*/ 209 h 614"/>
                <a:gd name="T56" fmla="*/ 78 w 820"/>
                <a:gd name="T57" fmla="*/ 209 h 614"/>
                <a:gd name="T58" fmla="*/ 43 w 820"/>
                <a:gd name="T59" fmla="*/ 224 h 614"/>
                <a:gd name="T60" fmla="*/ 27 w 820"/>
                <a:gd name="T6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0" h="614">
                  <a:moveTo>
                    <a:pt x="27" y="236"/>
                  </a:moveTo>
                  <a:lnTo>
                    <a:pt x="14" y="252"/>
                  </a:lnTo>
                  <a:lnTo>
                    <a:pt x="0" y="288"/>
                  </a:lnTo>
                  <a:lnTo>
                    <a:pt x="0" y="325"/>
                  </a:lnTo>
                  <a:lnTo>
                    <a:pt x="14" y="361"/>
                  </a:lnTo>
                  <a:lnTo>
                    <a:pt x="27" y="375"/>
                  </a:lnTo>
                  <a:lnTo>
                    <a:pt x="236" y="584"/>
                  </a:lnTo>
                  <a:lnTo>
                    <a:pt x="252" y="598"/>
                  </a:lnTo>
                  <a:lnTo>
                    <a:pt x="287" y="612"/>
                  </a:lnTo>
                  <a:lnTo>
                    <a:pt x="306" y="614"/>
                  </a:lnTo>
                  <a:lnTo>
                    <a:pt x="325" y="612"/>
                  </a:lnTo>
                  <a:lnTo>
                    <a:pt x="360" y="598"/>
                  </a:lnTo>
                  <a:lnTo>
                    <a:pt x="375" y="584"/>
                  </a:lnTo>
                  <a:lnTo>
                    <a:pt x="793" y="166"/>
                  </a:lnTo>
                  <a:lnTo>
                    <a:pt x="807" y="152"/>
                  </a:lnTo>
                  <a:lnTo>
                    <a:pt x="820" y="116"/>
                  </a:lnTo>
                  <a:lnTo>
                    <a:pt x="820" y="79"/>
                  </a:lnTo>
                  <a:lnTo>
                    <a:pt x="807" y="43"/>
                  </a:lnTo>
                  <a:lnTo>
                    <a:pt x="793" y="27"/>
                  </a:lnTo>
                  <a:lnTo>
                    <a:pt x="778" y="15"/>
                  </a:lnTo>
                  <a:lnTo>
                    <a:pt x="743" y="0"/>
                  </a:lnTo>
                  <a:lnTo>
                    <a:pt x="705" y="0"/>
                  </a:lnTo>
                  <a:lnTo>
                    <a:pt x="670" y="15"/>
                  </a:lnTo>
                  <a:lnTo>
                    <a:pt x="654" y="27"/>
                  </a:lnTo>
                  <a:lnTo>
                    <a:pt x="306" y="376"/>
                  </a:lnTo>
                  <a:lnTo>
                    <a:pt x="166" y="236"/>
                  </a:lnTo>
                  <a:lnTo>
                    <a:pt x="151" y="224"/>
                  </a:lnTo>
                  <a:lnTo>
                    <a:pt x="116" y="209"/>
                  </a:lnTo>
                  <a:lnTo>
                    <a:pt x="78" y="209"/>
                  </a:lnTo>
                  <a:lnTo>
                    <a:pt x="43" y="224"/>
                  </a:lnTo>
                  <a:lnTo>
                    <a:pt x="27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lt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9983788" y="3740150"/>
              <a:ext cx="144463" cy="19050"/>
            </a:xfrm>
            <a:custGeom>
              <a:avLst/>
              <a:gdLst>
                <a:gd name="T0" fmla="*/ 98 w 1450"/>
                <a:gd name="T1" fmla="*/ 197 h 197"/>
                <a:gd name="T2" fmla="*/ 1352 w 1450"/>
                <a:gd name="T3" fmla="*/ 197 h 197"/>
                <a:gd name="T4" fmla="*/ 1372 w 1450"/>
                <a:gd name="T5" fmla="*/ 195 h 197"/>
                <a:gd name="T6" fmla="*/ 1408 w 1450"/>
                <a:gd name="T7" fmla="*/ 180 h 197"/>
                <a:gd name="T8" fmla="*/ 1434 w 1450"/>
                <a:gd name="T9" fmla="*/ 154 h 197"/>
                <a:gd name="T10" fmla="*/ 1448 w 1450"/>
                <a:gd name="T11" fmla="*/ 118 h 197"/>
                <a:gd name="T12" fmla="*/ 1450 w 1450"/>
                <a:gd name="T13" fmla="*/ 99 h 197"/>
                <a:gd name="T14" fmla="*/ 1448 w 1450"/>
                <a:gd name="T15" fmla="*/ 79 h 197"/>
                <a:gd name="T16" fmla="*/ 1434 w 1450"/>
                <a:gd name="T17" fmla="*/ 43 h 197"/>
                <a:gd name="T18" fmla="*/ 1408 w 1450"/>
                <a:gd name="T19" fmla="*/ 17 h 197"/>
                <a:gd name="T20" fmla="*/ 1372 w 1450"/>
                <a:gd name="T21" fmla="*/ 1 h 197"/>
                <a:gd name="T22" fmla="*/ 1352 w 1450"/>
                <a:gd name="T23" fmla="*/ 0 h 197"/>
                <a:gd name="T24" fmla="*/ 98 w 1450"/>
                <a:gd name="T25" fmla="*/ 0 h 197"/>
                <a:gd name="T26" fmla="*/ 78 w 1450"/>
                <a:gd name="T27" fmla="*/ 1 h 197"/>
                <a:gd name="T28" fmla="*/ 43 w 1450"/>
                <a:gd name="T29" fmla="*/ 17 h 197"/>
                <a:gd name="T30" fmla="*/ 16 w 1450"/>
                <a:gd name="T31" fmla="*/ 43 h 197"/>
                <a:gd name="T32" fmla="*/ 1 w 1450"/>
                <a:gd name="T33" fmla="*/ 79 h 197"/>
                <a:gd name="T34" fmla="*/ 0 w 1450"/>
                <a:gd name="T35" fmla="*/ 99 h 197"/>
                <a:gd name="T36" fmla="*/ 1 w 1450"/>
                <a:gd name="T37" fmla="*/ 118 h 197"/>
                <a:gd name="T38" fmla="*/ 16 w 1450"/>
                <a:gd name="T39" fmla="*/ 154 h 197"/>
                <a:gd name="T40" fmla="*/ 43 w 1450"/>
                <a:gd name="T41" fmla="*/ 180 h 197"/>
                <a:gd name="T42" fmla="*/ 78 w 1450"/>
                <a:gd name="T43" fmla="*/ 195 h 197"/>
                <a:gd name="T44" fmla="*/ 98 w 1450"/>
                <a:gd name="T4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0" h="197">
                  <a:moveTo>
                    <a:pt x="98" y="197"/>
                  </a:moveTo>
                  <a:lnTo>
                    <a:pt x="1352" y="197"/>
                  </a:lnTo>
                  <a:lnTo>
                    <a:pt x="1372" y="195"/>
                  </a:lnTo>
                  <a:lnTo>
                    <a:pt x="1408" y="180"/>
                  </a:lnTo>
                  <a:lnTo>
                    <a:pt x="1434" y="154"/>
                  </a:lnTo>
                  <a:lnTo>
                    <a:pt x="1448" y="118"/>
                  </a:lnTo>
                  <a:lnTo>
                    <a:pt x="1450" y="99"/>
                  </a:lnTo>
                  <a:lnTo>
                    <a:pt x="1448" y="79"/>
                  </a:lnTo>
                  <a:lnTo>
                    <a:pt x="1434" y="43"/>
                  </a:lnTo>
                  <a:lnTo>
                    <a:pt x="1408" y="17"/>
                  </a:lnTo>
                  <a:lnTo>
                    <a:pt x="1372" y="1"/>
                  </a:lnTo>
                  <a:lnTo>
                    <a:pt x="1352" y="0"/>
                  </a:lnTo>
                  <a:lnTo>
                    <a:pt x="98" y="0"/>
                  </a:lnTo>
                  <a:lnTo>
                    <a:pt x="78" y="1"/>
                  </a:lnTo>
                  <a:lnTo>
                    <a:pt x="43" y="17"/>
                  </a:lnTo>
                  <a:lnTo>
                    <a:pt x="16" y="43"/>
                  </a:lnTo>
                  <a:lnTo>
                    <a:pt x="1" y="79"/>
                  </a:lnTo>
                  <a:lnTo>
                    <a:pt x="0" y="99"/>
                  </a:lnTo>
                  <a:lnTo>
                    <a:pt x="1" y="118"/>
                  </a:lnTo>
                  <a:lnTo>
                    <a:pt x="16" y="154"/>
                  </a:lnTo>
                  <a:lnTo>
                    <a:pt x="43" y="180"/>
                  </a:lnTo>
                  <a:lnTo>
                    <a:pt x="78" y="195"/>
                  </a:lnTo>
                  <a:lnTo>
                    <a:pt x="98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lt"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9880601" y="3719513"/>
              <a:ext cx="80963" cy="60325"/>
            </a:xfrm>
            <a:custGeom>
              <a:avLst/>
              <a:gdLst>
                <a:gd name="T0" fmla="*/ 654 w 820"/>
                <a:gd name="T1" fmla="*/ 28 h 614"/>
                <a:gd name="T2" fmla="*/ 306 w 820"/>
                <a:gd name="T3" fmla="*/ 377 h 614"/>
                <a:gd name="T4" fmla="*/ 166 w 820"/>
                <a:gd name="T5" fmla="*/ 237 h 614"/>
                <a:gd name="T6" fmla="*/ 151 w 820"/>
                <a:gd name="T7" fmla="*/ 224 h 614"/>
                <a:gd name="T8" fmla="*/ 116 w 820"/>
                <a:gd name="T9" fmla="*/ 209 h 614"/>
                <a:gd name="T10" fmla="*/ 78 w 820"/>
                <a:gd name="T11" fmla="*/ 209 h 614"/>
                <a:gd name="T12" fmla="*/ 43 w 820"/>
                <a:gd name="T13" fmla="*/ 224 h 614"/>
                <a:gd name="T14" fmla="*/ 27 w 820"/>
                <a:gd name="T15" fmla="*/ 237 h 614"/>
                <a:gd name="T16" fmla="*/ 14 w 820"/>
                <a:gd name="T17" fmla="*/ 252 h 614"/>
                <a:gd name="T18" fmla="*/ 0 w 820"/>
                <a:gd name="T19" fmla="*/ 288 h 614"/>
                <a:gd name="T20" fmla="*/ 0 w 820"/>
                <a:gd name="T21" fmla="*/ 325 h 614"/>
                <a:gd name="T22" fmla="*/ 14 w 820"/>
                <a:gd name="T23" fmla="*/ 361 h 614"/>
                <a:gd name="T24" fmla="*/ 27 w 820"/>
                <a:gd name="T25" fmla="*/ 376 h 614"/>
                <a:gd name="T26" fmla="*/ 236 w 820"/>
                <a:gd name="T27" fmla="*/ 585 h 614"/>
                <a:gd name="T28" fmla="*/ 252 w 820"/>
                <a:gd name="T29" fmla="*/ 598 h 614"/>
                <a:gd name="T30" fmla="*/ 287 w 820"/>
                <a:gd name="T31" fmla="*/ 612 h 614"/>
                <a:gd name="T32" fmla="*/ 306 w 820"/>
                <a:gd name="T33" fmla="*/ 614 h 614"/>
                <a:gd name="T34" fmla="*/ 325 w 820"/>
                <a:gd name="T35" fmla="*/ 612 h 614"/>
                <a:gd name="T36" fmla="*/ 360 w 820"/>
                <a:gd name="T37" fmla="*/ 598 h 614"/>
                <a:gd name="T38" fmla="*/ 375 w 820"/>
                <a:gd name="T39" fmla="*/ 585 h 614"/>
                <a:gd name="T40" fmla="*/ 793 w 820"/>
                <a:gd name="T41" fmla="*/ 166 h 614"/>
                <a:gd name="T42" fmla="*/ 807 w 820"/>
                <a:gd name="T43" fmla="*/ 152 h 614"/>
                <a:gd name="T44" fmla="*/ 820 w 820"/>
                <a:gd name="T45" fmla="*/ 116 h 614"/>
                <a:gd name="T46" fmla="*/ 820 w 820"/>
                <a:gd name="T47" fmla="*/ 79 h 614"/>
                <a:gd name="T48" fmla="*/ 807 w 820"/>
                <a:gd name="T49" fmla="*/ 43 h 614"/>
                <a:gd name="T50" fmla="*/ 793 w 820"/>
                <a:gd name="T51" fmla="*/ 28 h 614"/>
                <a:gd name="T52" fmla="*/ 778 w 820"/>
                <a:gd name="T53" fmla="*/ 15 h 614"/>
                <a:gd name="T54" fmla="*/ 743 w 820"/>
                <a:gd name="T55" fmla="*/ 0 h 614"/>
                <a:gd name="T56" fmla="*/ 705 w 820"/>
                <a:gd name="T57" fmla="*/ 0 h 614"/>
                <a:gd name="T58" fmla="*/ 670 w 820"/>
                <a:gd name="T59" fmla="*/ 15 h 614"/>
                <a:gd name="T60" fmla="*/ 654 w 820"/>
                <a:gd name="T61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0" h="614">
                  <a:moveTo>
                    <a:pt x="654" y="28"/>
                  </a:moveTo>
                  <a:lnTo>
                    <a:pt x="306" y="377"/>
                  </a:lnTo>
                  <a:lnTo>
                    <a:pt x="166" y="237"/>
                  </a:lnTo>
                  <a:lnTo>
                    <a:pt x="151" y="224"/>
                  </a:lnTo>
                  <a:lnTo>
                    <a:pt x="116" y="209"/>
                  </a:lnTo>
                  <a:lnTo>
                    <a:pt x="78" y="209"/>
                  </a:lnTo>
                  <a:lnTo>
                    <a:pt x="43" y="224"/>
                  </a:lnTo>
                  <a:lnTo>
                    <a:pt x="27" y="237"/>
                  </a:lnTo>
                  <a:lnTo>
                    <a:pt x="14" y="252"/>
                  </a:lnTo>
                  <a:lnTo>
                    <a:pt x="0" y="288"/>
                  </a:lnTo>
                  <a:lnTo>
                    <a:pt x="0" y="325"/>
                  </a:lnTo>
                  <a:lnTo>
                    <a:pt x="14" y="361"/>
                  </a:lnTo>
                  <a:lnTo>
                    <a:pt x="27" y="376"/>
                  </a:lnTo>
                  <a:lnTo>
                    <a:pt x="236" y="585"/>
                  </a:lnTo>
                  <a:lnTo>
                    <a:pt x="252" y="598"/>
                  </a:lnTo>
                  <a:lnTo>
                    <a:pt x="287" y="612"/>
                  </a:lnTo>
                  <a:lnTo>
                    <a:pt x="306" y="614"/>
                  </a:lnTo>
                  <a:lnTo>
                    <a:pt x="325" y="612"/>
                  </a:lnTo>
                  <a:lnTo>
                    <a:pt x="360" y="598"/>
                  </a:lnTo>
                  <a:lnTo>
                    <a:pt x="375" y="585"/>
                  </a:lnTo>
                  <a:lnTo>
                    <a:pt x="793" y="166"/>
                  </a:lnTo>
                  <a:lnTo>
                    <a:pt x="807" y="152"/>
                  </a:lnTo>
                  <a:lnTo>
                    <a:pt x="820" y="116"/>
                  </a:lnTo>
                  <a:lnTo>
                    <a:pt x="820" y="79"/>
                  </a:lnTo>
                  <a:lnTo>
                    <a:pt x="807" y="43"/>
                  </a:lnTo>
                  <a:lnTo>
                    <a:pt x="793" y="28"/>
                  </a:lnTo>
                  <a:lnTo>
                    <a:pt x="778" y="15"/>
                  </a:lnTo>
                  <a:lnTo>
                    <a:pt x="743" y="0"/>
                  </a:lnTo>
                  <a:lnTo>
                    <a:pt x="705" y="0"/>
                  </a:lnTo>
                  <a:lnTo>
                    <a:pt x="670" y="15"/>
                  </a:lnTo>
                  <a:lnTo>
                    <a:pt x="65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lt"/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9983788" y="3843338"/>
              <a:ext cx="144463" cy="20638"/>
            </a:xfrm>
            <a:custGeom>
              <a:avLst/>
              <a:gdLst>
                <a:gd name="T0" fmla="*/ 98 w 1450"/>
                <a:gd name="T1" fmla="*/ 197 h 197"/>
                <a:gd name="T2" fmla="*/ 1352 w 1450"/>
                <a:gd name="T3" fmla="*/ 197 h 197"/>
                <a:gd name="T4" fmla="*/ 1372 w 1450"/>
                <a:gd name="T5" fmla="*/ 195 h 197"/>
                <a:gd name="T6" fmla="*/ 1408 w 1450"/>
                <a:gd name="T7" fmla="*/ 180 h 197"/>
                <a:gd name="T8" fmla="*/ 1434 w 1450"/>
                <a:gd name="T9" fmla="*/ 154 h 197"/>
                <a:gd name="T10" fmla="*/ 1448 w 1450"/>
                <a:gd name="T11" fmla="*/ 119 h 197"/>
                <a:gd name="T12" fmla="*/ 1450 w 1450"/>
                <a:gd name="T13" fmla="*/ 99 h 197"/>
                <a:gd name="T14" fmla="*/ 1448 w 1450"/>
                <a:gd name="T15" fmla="*/ 79 h 197"/>
                <a:gd name="T16" fmla="*/ 1434 w 1450"/>
                <a:gd name="T17" fmla="*/ 43 h 197"/>
                <a:gd name="T18" fmla="*/ 1408 w 1450"/>
                <a:gd name="T19" fmla="*/ 17 h 197"/>
                <a:gd name="T20" fmla="*/ 1372 w 1450"/>
                <a:gd name="T21" fmla="*/ 1 h 197"/>
                <a:gd name="T22" fmla="*/ 1352 w 1450"/>
                <a:gd name="T23" fmla="*/ 0 h 197"/>
                <a:gd name="T24" fmla="*/ 98 w 1450"/>
                <a:gd name="T25" fmla="*/ 0 h 197"/>
                <a:gd name="T26" fmla="*/ 78 w 1450"/>
                <a:gd name="T27" fmla="*/ 1 h 197"/>
                <a:gd name="T28" fmla="*/ 43 w 1450"/>
                <a:gd name="T29" fmla="*/ 17 h 197"/>
                <a:gd name="T30" fmla="*/ 16 w 1450"/>
                <a:gd name="T31" fmla="*/ 43 h 197"/>
                <a:gd name="T32" fmla="*/ 1 w 1450"/>
                <a:gd name="T33" fmla="*/ 79 h 197"/>
                <a:gd name="T34" fmla="*/ 0 w 1450"/>
                <a:gd name="T35" fmla="*/ 99 h 197"/>
                <a:gd name="T36" fmla="*/ 1 w 1450"/>
                <a:gd name="T37" fmla="*/ 119 h 197"/>
                <a:gd name="T38" fmla="*/ 16 w 1450"/>
                <a:gd name="T39" fmla="*/ 154 h 197"/>
                <a:gd name="T40" fmla="*/ 43 w 1450"/>
                <a:gd name="T41" fmla="*/ 180 h 197"/>
                <a:gd name="T42" fmla="*/ 78 w 1450"/>
                <a:gd name="T43" fmla="*/ 195 h 197"/>
                <a:gd name="T44" fmla="*/ 98 w 1450"/>
                <a:gd name="T4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0" h="197">
                  <a:moveTo>
                    <a:pt x="98" y="197"/>
                  </a:moveTo>
                  <a:lnTo>
                    <a:pt x="1352" y="197"/>
                  </a:lnTo>
                  <a:lnTo>
                    <a:pt x="1372" y="195"/>
                  </a:lnTo>
                  <a:lnTo>
                    <a:pt x="1408" y="180"/>
                  </a:lnTo>
                  <a:lnTo>
                    <a:pt x="1434" y="154"/>
                  </a:lnTo>
                  <a:lnTo>
                    <a:pt x="1448" y="119"/>
                  </a:lnTo>
                  <a:lnTo>
                    <a:pt x="1450" y="99"/>
                  </a:lnTo>
                  <a:lnTo>
                    <a:pt x="1448" y="79"/>
                  </a:lnTo>
                  <a:lnTo>
                    <a:pt x="1434" y="43"/>
                  </a:lnTo>
                  <a:lnTo>
                    <a:pt x="1408" y="17"/>
                  </a:lnTo>
                  <a:lnTo>
                    <a:pt x="1372" y="1"/>
                  </a:lnTo>
                  <a:lnTo>
                    <a:pt x="1352" y="0"/>
                  </a:lnTo>
                  <a:lnTo>
                    <a:pt x="98" y="0"/>
                  </a:lnTo>
                  <a:lnTo>
                    <a:pt x="78" y="1"/>
                  </a:lnTo>
                  <a:lnTo>
                    <a:pt x="43" y="17"/>
                  </a:lnTo>
                  <a:lnTo>
                    <a:pt x="16" y="43"/>
                  </a:lnTo>
                  <a:lnTo>
                    <a:pt x="1" y="79"/>
                  </a:lnTo>
                  <a:lnTo>
                    <a:pt x="0" y="99"/>
                  </a:lnTo>
                  <a:lnTo>
                    <a:pt x="1" y="119"/>
                  </a:lnTo>
                  <a:lnTo>
                    <a:pt x="16" y="154"/>
                  </a:lnTo>
                  <a:lnTo>
                    <a:pt x="43" y="180"/>
                  </a:lnTo>
                  <a:lnTo>
                    <a:pt x="78" y="195"/>
                  </a:lnTo>
                  <a:lnTo>
                    <a:pt x="98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lt"/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9880601" y="3822700"/>
              <a:ext cx="80963" cy="61913"/>
            </a:xfrm>
            <a:custGeom>
              <a:avLst/>
              <a:gdLst>
                <a:gd name="T0" fmla="*/ 654 w 820"/>
                <a:gd name="T1" fmla="*/ 28 h 614"/>
                <a:gd name="T2" fmla="*/ 306 w 820"/>
                <a:gd name="T3" fmla="*/ 377 h 614"/>
                <a:gd name="T4" fmla="*/ 166 w 820"/>
                <a:gd name="T5" fmla="*/ 237 h 614"/>
                <a:gd name="T6" fmla="*/ 151 w 820"/>
                <a:gd name="T7" fmla="*/ 224 h 614"/>
                <a:gd name="T8" fmla="*/ 116 w 820"/>
                <a:gd name="T9" fmla="*/ 209 h 614"/>
                <a:gd name="T10" fmla="*/ 78 w 820"/>
                <a:gd name="T11" fmla="*/ 209 h 614"/>
                <a:gd name="T12" fmla="*/ 43 w 820"/>
                <a:gd name="T13" fmla="*/ 224 h 614"/>
                <a:gd name="T14" fmla="*/ 27 w 820"/>
                <a:gd name="T15" fmla="*/ 237 h 614"/>
                <a:gd name="T16" fmla="*/ 14 w 820"/>
                <a:gd name="T17" fmla="*/ 252 h 614"/>
                <a:gd name="T18" fmla="*/ 0 w 820"/>
                <a:gd name="T19" fmla="*/ 288 h 614"/>
                <a:gd name="T20" fmla="*/ 0 w 820"/>
                <a:gd name="T21" fmla="*/ 325 h 614"/>
                <a:gd name="T22" fmla="*/ 14 w 820"/>
                <a:gd name="T23" fmla="*/ 361 h 614"/>
                <a:gd name="T24" fmla="*/ 27 w 820"/>
                <a:gd name="T25" fmla="*/ 376 h 614"/>
                <a:gd name="T26" fmla="*/ 236 w 820"/>
                <a:gd name="T27" fmla="*/ 585 h 614"/>
                <a:gd name="T28" fmla="*/ 252 w 820"/>
                <a:gd name="T29" fmla="*/ 598 h 614"/>
                <a:gd name="T30" fmla="*/ 287 w 820"/>
                <a:gd name="T31" fmla="*/ 612 h 614"/>
                <a:gd name="T32" fmla="*/ 306 w 820"/>
                <a:gd name="T33" fmla="*/ 614 h 614"/>
                <a:gd name="T34" fmla="*/ 325 w 820"/>
                <a:gd name="T35" fmla="*/ 612 h 614"/>
                <a:gd name="T36" fmla="*/ 360 w 820"/>
                <a:gd name="T37" fmla="*/ 598 h 614"/>
                <a:gd name="T38" fmla="*/ 375 w 820"/>
                <a:gd name="T39" fmla="*/ 585 h 614"/>
                <a:gd name="T40" fmla="*/ 793 w 820"/>
                <a:gd name="T41" fmla="*/ 167 h 614"/>
                <a:gd name="T42" fmla="*/ 807 w 820"/>
                <a:gd name="T43" fmla="*/ 152 h 614"/>
                <a:gd name="T44" fmla="*/ 820 w 820"/>
                <a:gd name="T45" fmla="*/ 116 h 614"/>
                <a:gd name="T46" fmla="*/ 820 w 820"/>
                <a:gd name="T47" fmla="*/ 79 h 614"/>
                <a:gd name="T48" fmla="*/ 807 w 820"/>
                <a:gd name="T49" fmla="*/ 43 h 614"/>
                <a:gd name="T50" fmla="*/ 793 w 820"/>
                <a:gd name="T51" fmla="*/ 28 h 614"/>
                <a:gd name="T52" fmla="*/ 778 w 820"/>
                <a:gd name="T53" fmla="*/ 15 h 614"/>
                <a:gd name="T54" fmla="*/ 743 w 820"/>
                <a:gd name="T55" fmla="*/ 0 h 614"/>
                <a:gd name="T56" fmla="*/ 705 w 820"/>
                <a:gd name="T57" fmla="*/ 0 h 614"/>
                <a:gd name="T58" fmla="*/ 670 w 820"/>
                <a:gd name="T59" fmla="*/ 15 h 614"/>
                <a:gd name="T60" fmla="*/ 654 w 820"/>
                <a:gd name="T61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0" h="614">
                  <a:moveTo>
                    <a:pt x="654" y="28"/>
                  </a:moveTo>
                  <a:lnTo>
                    <a:pt x="306" y="377"/>
                  </a:lnTo>
                  <a:lnTo>
                    <a:pt x="166" y="237"/>
                  </a:lnTo>
                  <a:lnTo>
                    <a:pt x="151" y="224"/>
                  </a:lnTo>
                  <a:lnTo>
                    <a:pt x="116" y="209"/>
                  </a:lnTo>
                  <a:lnTo>
                    <a:pt x="78" y="209"/>
                  </a:lnTo>
                  <a:lnTo>
                    <a:pt x="43" y="224"/>
                  </a:lnTo>
                  <a:lnTo>
                    <a:pt x="27" y="237"/>
                  </a:lnTo>
                  <a:lnTo>
                    <a:pt x="14" y="252"/>
                  </a:lnTo>
                  <a:lnTo>
                    <a:pt x="0" y="288"/>
                  </a:lnTo>
                  <a:lnTo>
                    <a:pt x="0" y="325"/>
                  </a:lnTo>
                  <a:lnTo>
                    <a:pt x="14" y="361"/>
                  </a:lnTo>
                  <a:lnTo>
                    <a:pt x="27" y="376"/>
                  </a:lnTo>
                  <a:lnTo>
                    <a:pt x="236" y="585"/>
                  </a:lnTo>
                  <a:lnTo>
                    <a:pt x="252" y="598"/>
                  </a:lnTo>
                  <a:lnTo>
                    <a:pt x="287" y="612"/>
                  </a:lnTo>
                  <a:lnTo>
                    <a:pt x="306" y="614"/>
                  </a:lnTo>
                  <a:lnTo>
                    <a:pt x="325" y="612"/>
                  </a:lnTo>
                  <a:lnTo>
                    <a:pt x="360" y="598"/>
                  </a:lnTo>
                  <a:lnTo>
                    <a:pt x="375" y="585"/>
                  </a:lnTo>
                  <a:lnTo>
                    <a:pt x="793" y="167"/>
                  </a:lnTo>
                  <a:lnTo>
                    <a:pt x="807" y="152"/>
                  </a:lnTo>
                  <a:lnTo>
                    <a:pt x="820" y="116"/>
                  </a:lnTo>
                  <a:lnTo>
                    <a:pt x="820" y="79"/>
                  </a:lnTo>
                  <a:lnTo>
                    <a:pt x="807" y="43"/>
                  </a:lnTo>
                  <a:lnTo>
                    <a:pt x="793" y="28"/>
                  </a:lnTo>
                  <a:lnTo>
                    <a:pt x="778" y="15"/>
                  </a:lnTo>
                  <a:lnTo>
                    <a:pt x="743" y="0"/>
                  </a:lnTo>
                  <a:lnTo>
                    <a:pt x="705" y="0"/>
                  </a:lnTo>
                  <a:lnTo>
                    <a:pt x="670" y="15"/>
                  </a:lnTo>
                  <a:lnTo>
                    <a:pt x="65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lt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370217" y="2611453"/>
            <a:ext cx="905692" cy="461665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요구사항</a:t>
            </a:r>
            <a:endParaRPr lang="en-US" altLang="ko-KR" sz="1200" dirty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정의서</a:t>
            </a:r>
          </a:p>
        </p:txBody>
      </p:sp>
      <p:sp>
        <p:nvSpPr>
          <p:cNvPr id="41" name="타원 40"/>
          <p:cNvSpPr/>
          <p:nvPr/>
        </p:nvSpPr>
        <p:spPr>
          <a:xfrm>
            <a:off x="7714257" y="3849359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36460" y="3281767"/>
            <a:ext cx="1428569" cy="43088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테이블명세서</a:t>
            </a:r>
            <a:endParaRPr lang="en-US" altLang="ko-KR" sz="1100" dirty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인터페이스 명세서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52643" y="2715708"/>
            <a:ext cx="1454693" cy="261610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시스템 이행점검표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325134" y="4061182"/>
            <a:ext cx="762363" cy="261610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개발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06400" y="4714245"/>
            <a:ext cx="52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05’</a:t>
            </a:r>
            <a:endParaRPr lang="ko-KR" altLang="en-US" sz="1400" dirty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117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B8EFD9D-31AD-4FA6-A8BB-0DB1AD0AD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20255"/>
              </p:ext>
            </p:extLst>
          </p:nvPr>
        </p:nvGraphicFramePr>
        <p:xfrm>
          <a:off x="838200" y="1481055"/>
          <a:ext cx="10515600" cy="4096764"/>
        </p:xfrm>
        <a:graphic>
          <a:graphicData uri="http://schemas.openxmlformats.org/drawingml/2006/table">
            <a:tbl>
              <a:tblPr/>
              <a:tblGrid>
                <a:gridCol w="934720">
                  <a:extLst>
                    <a:ext uri="{9D8B030D-6E8A-4147-A177-3AD203B41FA5}">
                      <a16:colId xmlns:a16="http://schemas.microsoft.com/office/drawing/2014/main" val="3263279808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84483899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757023303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701831643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990255243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293525350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230505110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797104009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427986303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660306281"/>
                    </a:ext>
                  </a:extLst>
                </a:gridCol>
              </a:tblGrid>
              <a:tr h="266394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특정 사원 조회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14640"/>
                  </a:ext>
                </a:extLst>
              </a:tr>
              <a:tr h="266394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0-3-4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Clerk_password_check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548523"/>
                  </a:ext>
                </a:extLst>
              </a:tr>
              <a:tr h="266394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750881"/>
                  </a:ext>
                </a:extLst>
              </a:tr>
              <a:tr h="266394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230524"/>
                  </a:ext>
                </a:extLst>
              </a:tr>
              <a:tr h="40500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92656"/>
                  </a:ext>
                </a:extLst>
              </a:tr>
              <a:tr h="266394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사원이름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clerk_name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clerk_password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7848"/>
                  </a:ext>
                </a:extLst>
              </a:tr>
              <a:tr h="40500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사원직급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clerk_job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889115"/>
                  </a:ext>
                </a:extLst>
              </a:tr>
              <a:tr h="4842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사원비밀번호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clerk_password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186243"/>
                  </a:ext>
                </a:extLst>
              </a:tr>
              <a:tr h="266394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755444"/>
                  </a:ext>
                </a:extLst>
              </a:tr>
              <a:tr h="266394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914652"/>
                  </a:ext>
                </a:extLst>
              </a:tr>
              <a:tr h="266394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사원이 입력한 사원번호와 사원비밀번호와 일치하는 사원의 칼럼들을 갖고옴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650016"/>
                  </a:ext>
                </a:extLst>
              </a:tr>
              <a:tr h="266394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219233"/>
                  </a:ext>
                </a:extLst>
              </a:tr>
              <a:tr h="40500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2019-01-29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손종완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960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984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EA7A8B-2984-4941-A008-7988FE67F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351916"/>
              </p:ext>
            </p:extLst>
          </p:nvPr>
        </p:nvGraphicFramePr>
        <p:xfrm>
          <a:off x="838200" y="1481055"/>
          <a:ext cx="10515600" cy="4043426"/>
        </p:xfrm>
        <a:graphic>
          <a:graphicData uri="http://schemas.openxmlformats.org/drawingml/2006/table">
            <a:tbl>
              <a:tblPr/>
              <a:tblGrid>
                <a:gridCol w="1869440">
                  <a:extLst>
                    <a:ext uri="{9D8B030D-6E8A-4147-A177-3AD203B41FA5}">
                      <a16:colId xmlns:a16="http://schemas.microsoft.com/office/drawing/2014/main" val="2764620036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338848631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55854456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4016314752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3742871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97985345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67769920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184252520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176642661"/>
                    </a:ext>
                  </a:extLst>
                </a:gridCol>
              </a:tblGrid>
              <a:tr h="27213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 조회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24075"/>
                  </a:ext>
                </a:extLst>
              </a:tr>
              <a:tr h="27213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0-3-5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Get_Clerk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41014"/>
                  </a:ext>
                </a:extLst>
              </a:tr>
              <a:tr h="272133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7573"/>
                  </a:ext>
                </a:extLst>
              </a:tr>
              <a:tr h="27213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387728"/>
                  </a:ext>
                </a:extLst>
              </a:tr>
              <a:tr h="27213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clerk_code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사원이름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clerk_name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608467"/>
                  </a:ext>
                </a:extLst>
              </a:tr>
              <a:tr h="27213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사원이름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clerk_name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사원직급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clerk_job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8028"/>
                  </a:ext>
                </a:extLst>
              </a:tr>
              <a:tr h="41372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사원직급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clerk_job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69754"/>
                  </a:ext>
                </a:extLst>
              </a:tr>
              <a:tr h="49464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사원비밀번호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clerk_password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901414"/>
                  </a:ext>
                </a:extLst>
              </a:tr>
              <a:tr h="27213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84183"/>
                  </a:ext>
                </a:extLst>
              </a:tr>
              <a:tr h="27213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869462"/>
                  </a:ext>
                </a:extLst>
              </a:tr>
              <a:tr h="27213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조건에 맞는 사원목록 출력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190128"/>
                  </a:ext>
                </a:extLst>
              </a:tr>
              <a:tr h="27213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조건은 모두 </a:t>
                      </a: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Nullable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857706"/>
                  </a:ext>
                </a:extLst>
              </a:tr>
              <a:tr h="413728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2019-02-19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189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832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4136141-ABD3-47C6-80D9-BA3056CF2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625514"/>
              </p:ext>
            </p:extLst>
          </p:nvPr>
        </p:nvGraphicFramePr>
        <p:xfrm>
          <a:off x="838200" y="1481055"/>
          <a:ext cx="10515600" cy="4416936"/>
        </p:xfrm>
        <a:graphic>
          <a:graphicData uri="http://schemas.openxmlformats.org/drawingml/2006/table">
            <a:tbl>
              <a:tblPr/>
              <a:tblGrid>
                <a:gridCol w="1869440">
                  <a:extLst>
                    <a:ext uri="{9D8B030D-6E8A-4147-A177-3AD203B41FA5}">
                      <a16:colId xmlns:a16="http://schemas.microsoft.com/office/drawing/2014/main" val="1813985339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59443228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177713460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312543185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267201922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6181138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453721608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566791640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980230343"/>
                    </a:ext>
                  </a:extLst>
                </a:gridCol>
              </a:tblGrid>
              <a:tr h="24268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물류테이블 트리거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(INSERT,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UPDATE)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56950"/>
                  </a:ext>
                </a:extLst>
              </a:tr>
              <a:tr h="24268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TRG </a:t>
                      </a:r>
                      <a:r>
                        <a:rPr lang="ko-KR" altLang="en-US" sz="1000" b="1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TRG_DISTRIBUTION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89216"/>
                  </a:ext>
                </a:extLst>
              </a:tr>
              <a:tr h="242681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061355"/>
                  </a:ext>
                </a:extLst>
              </a:tr>
              <a:tr h="24268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20127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34973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848669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774093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340407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03161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619588"/>
                  </a:ext>
                </a:extLst>
              </a:tr>
              <a:tr h="4411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출고창고가 거래처가 아닐 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대기＂상태로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등록되면 재고테이블에서 해당 창고의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품목재고을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물류갯수만큼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빼준다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출고창고가 거래처가 아닐 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완료＂상태로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입고 재고테이블에서 창고의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품목재고을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물류갯수만큼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더해준다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출고창고가 거래처가 아닐 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대기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취소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반품＂상태로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재고테이블에서 출고창고의 품목재고를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물류갯수만큼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더해준다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080155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210629"/>
                  </a:ext>
                </a:extLst>
              </a:tr>
              <a:tr h="368953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92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399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0D47357-9B79-40C6-A782-F86D0AEB4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06008"/>
              </p:ext>
            </p:extLst>
          </p:nvPr>
        </p:nvGraphicFramePr>
        <p:xfrm>
          <a:off x="838200" y="1481055"/>
          <a:ext cx="10515600" cy="5178936"/>
        </p:xfrm>
        <a:graphic>
          <a:graphicData uri="http://schemas.openxmlformats.org/drawingml/2006/table">
            <a:tbl>
              <a:tblPr/>
              <a:tblGrid>
                <a:gridCol w="1869440">
                  <a:extLst>
                    <a:ext uri="{9D8B030D-6E8A-4147-A177-3AD203B41FA5}">
                      <a16:colId xmlns:a16="http://schemas.microsoft.com/office/drawing/2014/main" val="1813985339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59443228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177713460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312543185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267201922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6181138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453721608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566791640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980230343"/>
                    </a:ext>
                  </a:extLst>
                </a:gridCol>
              </a:tblGrid>
              <a:tr h="24268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거래테이블 트리거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(UPDATE)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56950"/>
                  </a:ext>
                </a:extLst>
              </a:tr>
              <a:tr h="24268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TRG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TRG_TRADE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89216"/>
                  </a:ext>
                </a:extLst>
              </a:tr>
              <a:tr h="242681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061355"/>
                  </a:ext>
                </a:extLst>
              </a:tr>
              <a:tr h="24268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20127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34973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848669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774093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340407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03161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619588"/>
                  </a:ext>
                </a:extLst>
              </a:tr>
              <a:tr h="4411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algn="ctr" rtl="0" fontAlgn="b">
                        <a:buNone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판매”일때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승인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생산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출하대기＂로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거래의 견적들이 물류테이블에 등록된다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판매”일때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출하대기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대기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판매”일때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출하완료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판매”일때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출하완료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반품＂로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반품＂으로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구매＂일때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승인전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거래의 견적들이 물류테이블에 등록된다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구매＂일때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주문완료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입고대기＂로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출고＂로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구매＂일때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입고대기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-&gt;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구분이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구매＂일때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거래상태가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취소＂로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수정되면 해당 거래와 관련된 물류의 상태가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취소＂로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변경된다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080155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210629"/>
                  </a:ext>
                </a:extLst>
              </a:tr>
              <a:tr h="368953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92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6002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0369026-9546-4409-A0CE-90751D820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47018"/>
              </p:ext>
            </p:extLst>
          </p:nvPr>
        </p:nvGraphicFramePr>
        <p:xfrm>
          <a:off x="838200" y="1481055"/>
          <a:ext cx="10515600" cy="4363457"/>
        </p:xfrm>
        <a:graphic>
          <a:graphicData uri="http://schemas.openxmlformats.org/drawingml/2006/table">
            <a:tbl>
              <a:tblPr/>
              <a:tblGrid>
                <a:gridCol w="1869440">
                  <a:extLst>
                    <a:ext uri="{9D8B030D-6E8A-4147-A177-3AD203B41FA5}">
                      <a16:colId xmlns:a16="http://schemas.microsoft.com/office/drawing/2014/main" val="1813985339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59443228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177713460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312543185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267201922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66181138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453721608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566791640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980230343"/>
                    </a:ext>
                  </a:extLst>
                </a:gridCol>
              </a:tblGrid>
              <a:tr h="24268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 테이블 트리거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(INSERT , UPDATE)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56950"/>
                  </a:ext>
                </a:extLst>
              </a:tr>
              <a:tr h="24268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TRG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S/P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TRG_Stock_Item_stock_count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89216"/>
                  </a:ext>
                </a:extLst>
              </a:tr>
              <a:tr h="242681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061355"/>
                  </a:ext>
                </a:extLst>
              </a:tr>
              <a:tr h="24268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20127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34973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848669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774093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340407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03161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619588"/>
                  </a:ext>
                </a:extLst>
              </a:tr>
              <a:tr h="44110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재고에 데이터가 추가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수정 되면 품목테이블에서 해당 품목코드의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재고갯수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변동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b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변동 이후 재고가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개이면 해당 재고데이터 삭제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080155"/>
                  </a:ext>
                </a:extLst>
              </a:tr>
              <a:tr h="36895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210629"/>
                  </a:ext>
                </a:extLst>
              </a:tr>
              <a:tr h="368953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92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1320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7457656-B49E-4A79-8292-1D63C70FE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72000"/>
              </p:ext>
            </p:extLst>
          </p:nvPr>
        </p:nvGraphicFramePr>
        <p:xfrm>
          <a:off x="1214437" y="1481055"/>
          <a:ext cx="9763125" cy="3943474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390929507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53170828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84159501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4171964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50711390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5290495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41632713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6530664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461508107"/>
                    </a:ext>
                  </a:extLst>
                </a:gridCol>
              </a:tblGrid>
              <a:tr h="237136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INFO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DATE_SQUENCE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형식의 문자열을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로 반환하는 함수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392084"/>
                  </a:ext>
                </a:extLst>
              </a:tr>
              <a:tr h="237136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번호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SPLIT_SAMPLEORDER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0061"/>
                  </a:ext>
                </a:extLst>
              </a:tr>
              <a:tr h="237136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송신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수신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308008"/>
                  </a:ext>
                </a:extLst>
              </a:tr>
              <a:tr h="23713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한글명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영문명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한글명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영문명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801945"/>
                  </a:ext>
                </a:extLst>
              </a:tr>
              <a:tr h="360094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반환되는날짜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return_date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date_code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date_code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nvarchar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207695"/>
                  </a:ext>
                </a:extLst>
              </a:tr>
              <a:tr h="360094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2076"/>
                  </a:ext>
                </a:extLst>
              </a:tr>
              <a:tr h="360094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2357"/>
                  </a:ext>
                </a:extLst>
              </a:tr>
              <a:tr h="360094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431083"/>
                  </a:ext>
                </a:extLst>
              </a:tr>
              <a:tr h="360094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211468"/>
                  </a:ext>
                </a:extLst>
              </a:tr>
              <a:tr h="360094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543728"/>
                  </a:ext>
                </a:extLst>
              </a:tr>
              <a:tr h="23713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처리내용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매개변수로 받은 </a:t>
                      </a:r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date_squence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문자열을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date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타입으로 반환해준다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09285"/>
                  </a:ext>
                </a:extLst>
              </a:tr>
              <a:tr h="23713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</a:rPr>
                        <a:t>비고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매개변수는 반드시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'yyyymmdd_squence'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형식이어야 한다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240341"/>
                  </a:ext>
                </a:extLst>
              </a:tr>
              <a:tr h="360094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완료일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2019-01-31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담당자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조성호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979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011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88D9FA1-C97B-4393-AE66-4E2219BF9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45053"/>
              </p:ext>
            </p:extLst>
          </p:nvPr>
        </p:nvGraphicFramePr>
        <p:xfrm>
          <a:off x="838200" y="1415782"/>
          <a:ext cx="10515600" cy="4077338"/>
        </p:xfrm>
        <a:graphic>
          <a:graphicData uri="http://schemas.openxmlformats.org/drawingml/2006/table">
            <a:tbl>
              <a:tblPr/>
              <a:tblGrid>
                <a:gridCol w="934720">
                  <a:extLst>
                    <a:ext uri="{9D8B030D-6E8A-4147-A177-3AD203B41FA5}">
                      <a16:colId xmlns:a16="http://schemas.microsoft.com/office/drawing/2014/main" val="369727092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335165901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614360006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138467676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327285930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115288153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30343396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43276055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309828165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432382639"/>
                    </a:ext>
                  </a:extLst>
                </a:gridCol>
              </a:tblGrid>
              <a:tr h="216768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상태구분 출력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008266"/>
                  </a:ext>
                </a:extLst>
              </a:tr>
              <a:tr h="216768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GET_STANDARD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483884"/>
                  </a:ext>
                </a:extLst>
              </a:tr>
              <a:tr h="216768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318192"/>
                  </a:ext>
                </a:extLst>
              </a:tr>
              <a:tr h="21676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354946"/>
                  </a:ext>
                </a:extLst>
              </a:tr>
              <a:tr h="21676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상태번호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상태구분이름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480066"/>
                  </a:ext>
                </a:extLst>
              </a:tr>
              <a:tr h="329557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상태명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standard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388395"/>
                  </a:ext>
                </a:extLst>
              </a:tr>
              <a:tr h="329557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738133"/>
                  </a:ext>
                </a:extLst>
              </a:tr>
              <a:tr h="329557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50452"/>
                  </a:ext>
                </a:extLst>
              </a:tr>
              <a:tr h="329557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53742"/>
                  </a:ext>
                </a:extLst>
              </a:tr>
              <a:tr h="329557">
                <a:tc gridSpan="2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408163"/>
                  </a:ext>
                </a:extLst>
              </a:tr>
              <a:tr h="216768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상태구분이름을 통해 해당 상태의 목록 테이블을 반환하는 함수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861198"/>
                  </a:ext>
                </a:extLst>
              </a:tr>
              <a:tr h="74848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상태구분이름의 매개변수로 아래의 것을 주어야한다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판매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sell</a:t>
                      </a:r>
                      <a:b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buy</a:t>
                      </a:r>
                      <a:b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물류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</a:t>
                      </a:r>
                      <a:b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창고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warehouse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969178"/>
                  </a:ext>
                </a:extLst>
              </a:tr>
              <a:tr h="329557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2019-02-15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456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349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063353D-9C40-4CC9-AC63-03BE7EC70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966507"/>
              </p:ext>
            </p:extLst>
          </p:nvPr>
        </p:nvGraphicFramePr>
        <p:xfrm>
          <a:off x="838200" y="1481055"/>
          <a:ext cx="10515600" cy="4334804"/>
        </p:xfrm>
        <a:graphic>
          <a:graphicData uri="http://schemas.openxmlformats.org/drawingml/2006/table">
            <a:tbl>
              <a:tblPr/>
              <a:tblGrid>
                <a:gridCol w="1869440">
                  <a:extLst>
                    <a:ext uri="{9D8B030D-6E8A-4147-A177-3AD203B41FA5}">
                      <a16:colId xmlns:a16="http://schemas.microsoft.com/office/drawing/2014/main" val="3655659211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67937167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4248941900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637910335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320847136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3181111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141272049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418283297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226638596"/>
                    </a:ext>
                  </a:extLst>
                </a:gridCol>
              </a:tblGrid>
              <a:tr h="25395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 로우 갯수 출력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376160"/>
                  </a:ext>
                </a:extLst>
              </a:tr>
              <a:tr h="253951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GET_TABLEROW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897079"/>
                  </a:ext>
                </a:extLst>
              </a:tr>
              <a:tr h="253951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61197"/>
                  </a:ext>
                </a:extLst>
              </a:tr>
              <a:tr h="25395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366821"/>
                  </a:ext>
                </a:extLst>
              </a:tr>
              <a:tr h="25395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로우 갯수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row_count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테이블이름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table_name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03034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167338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993251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450769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180015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763342"/>
                  </a:ext>
                </a:extLst>
              </a:tr>
              <a:tr h="25395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 이름을 받아 해당 테이블의 로우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갯수를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반환하는 함수</a:t>
                      </a:r>
                      <a:endParaRPr lang="en-US" altLang="ko-KR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845305"/>
                  </a:ext>
                </a:extLst>
              </a:tr>
              <a:tr h="38608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SYSINDEXES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와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SYSOBJECTS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를 조인해서 만들면 좋다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단순히 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r>
                        <a:rPr lang="ko-KR" alt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같은것을</a:t>
                      </a: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쓰는것보다</a:t>
                      </a: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훨씬 빠르고 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</a:t>
                      </a: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에 부하가 </a:t>
                      </a:r>
                      <a:r>
                        <a:rPr lang="ko-KR" alt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덜걸린다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참고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땅쿠</a:t>
                      </a: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네이버 블로그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ko-KR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ms-sql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 </a:t>
                      </a:r>
                      <a:r>
                        <a:rPr lang="ko-KR" alt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레코드수</a:t>
                      </a:r>
                      <a:r>
                        <a:rPr lang="ko-KR" alt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빨리 취하기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ko-KR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" action="ppaction://noaction"/>
                        </a:rPr>
                        <a:t>https://m.blog.naver.com/tank51882/60144213744</a:t>
                      </a:r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798986"/>
                  </a:ext>
                </a:extLst>
              </a:tr>
              <a:tr h="386085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07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0989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C12D68-8933-48BD-926E-8A354338F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36851"/>
              </p:ext>
            </p:extLst>
          </p:nvPr>
        </p:nvGraphicFramePr>
        <p:xfrm>
          <a:off x="838200" y="1481055"/>
          <a:ext cx="10515600" cy="4082139"/>
        </p:xfrm>
        <a:graphic>
          <a:graphicData uri="http://schemas.openxmlformats.org/drawingml/2006/table">
            <a:tbl>
              <a:tblPr/>
              <a:tblGrid>
                <a:gridCol w="1869440">
                  <a:extLst>
                    <a:ext uri="{9D8B030D-6E8A-4147-A177-3AD203B41FA5}">
                      <a16:colId xmlns:a16="http://schemas.microsoft.com/office/drawing/2014/main" val="3908096199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179332553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29826690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992313854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252596134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909370960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36105840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54198283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729650284"/>
                    </a:ext>
                  </a:extLst>
                </a:gridCol>
              </a:tblGrid>
              <a:tr h="2390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 요약 출력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823691"/>
                  </a:ext>
                </a:extLst>
              </a:tr>
              <a:tr h="2390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GET_SAMPLE_SIMPLE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94948"/>
                  </a:ext>
                </a:extLst>
              </a:tr>
              <a:tr h="239093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138223"/>
                  </a:ext>
                </a:extLst>
              </a:tr>
              <a:tr h="23909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71185"/>
                  </a:ext>
                </a:extLst>
              </a:tr>
              <a:tr h="23909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품목요약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item_simple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주문번호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order_code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929534"/>
                  </a:ext>
                </a:extLst>
              </a:tr>
              <a:tr h="36349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59"/>
                  </a:ext>
                </a:extLst>
              </a:tr>
              <a:tr h="36349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160878"/>
                  </a:ext>
                </a:extLst>
              </a:tr>
              <a:tr h="36349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290155"/>
                  </a:ext>
                </a:extLst>
              </a:tr>
              <a:tr h="36349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423286"/>
                  </a:ext>
                </a:extLst>
              </a:tr>
              <a:tr h="363498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637400"/>
                  </a:ext>
                </a:extLst>
              </a:tr>
              <a:tr h="23909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해당 주문의 견적정보를 요약한 문자열을 반환한다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배터리 외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151130"/>
                  </a:ext>
                </a:extLst>
              </a:tr>
              <a:tr h="36349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6776"/>
                  </a:ext>
                </a:extLst>
              </a:tr>
              <a:tr h="363498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2019-02-25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조성호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949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894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576001"/>
            <a:ext cx="38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명세서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2424E0-29E6-4D9D-9FE0-78C98662B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719185"/>
              </p:ext>
            </p:extLst>
          </p:nvPr>
        </p:nvGraphicFramePr>
        <p:xfrm>
          <a:off x="838200" y="1481055"/>
          <a:ext cx="10515600" cy="4190164"/>
        </p:xfrm>
        <a:graphic>
          <a:graphicData uri="http://schemas.openxmlformats.org/drawingml/2006/table">
            <a:tbl>
              <a:tblPr/>
              <a:tblGrid>
                <a:gridCol w="1869440">
                  <a:extLst>
                    <a:ext uri="{9D8B030D-6E8A-4147-A177-3AD203B41FA5}">
                      <a16:colId xmlns:a16="http://schemas.microsoft.com/office/drawing/2014/main" val="1100679710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861639821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406465887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017233026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405991211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82820571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715019602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592053505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620897954"/>
                    </a:ext>
                  </a:extLst>
                </a:gridCol>
              </a:tblGrid>
              <a:tr h="30991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테이블에 저장할 데이터를 테이블 형태로 반환하는 함수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49287"/>
                  </a:ext>
                </a:extLst>
              </a:tr>
              <a:tr h="309916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 </a:t>
                      </a:r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SPLIT_BOM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490844"/>
                  </a:ext>
                </a:extLst>
              </a:tr>
              <a:tr h="309916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송신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739606"/>
                  </a:ext>
                </a:extLst>
              </a:tr>
              <a:tr h="30991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한글명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영문명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043389"/>
                  </a:ext>
                </a:extLst>
              </a:tr>
              <a:tr h="30991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리스트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BOMLIST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가변길이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548981"/>
                  </a:ext>
                </a:extLst>
              </a:tr>
              <a:tr h="30991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파트번호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part_code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552854"/>
                  </a:ext>
                </a:extLst>
              </a:tr>
              <a:tr h="30991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파트개수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part_count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nvarchar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null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267946"/>
                  </a:ext>
                </a:extLst>
              </a:tr>
              <a:tr h="30991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635487"/>
                  </a:ext>
                </a:extLst>
              </a:tr>
              <a:tr h="30991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672896"/>
                  </a:ext>
                </a:extLst>
              </a:tr>
              <a:tr h="309916"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334632"/>
                  </a:ext>
                </a:extLst>
              </a:tr>
              <a:tr h="30991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처리내용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품목코드와 그 품목을 구성하는 파츠번호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파츠개수를 입력받아서 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테이블에 저장할 데이터를 테이블형태로 반환합니다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066201"/>
                  </a:ext>
                </a:extLst>
              </a:tr>
              <a:tr h="30991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rgbClr val="9C57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BOMLIST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는 </a:t>
                      </a: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  <a:r>
                        <a:rPr lang="ko-KR" alt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테이블과 구조가 같습니다</a:t>
                      </a:r>
                      <a:r>
                        <a:rPr lang="en-US" altLang="ko-K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.(</a:t>
                      </a: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item_code, part_code, part_count)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315390"/>
                  </a:ext>
                </a:extLst>
              </a:tr>
              <a:tr h="471172">
                <a:tc gridSpan="4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완료일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2019-02-26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담당자</a:t>
                      </a: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이상권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42" marR="28042" marT="18694" marB="1869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773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0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95D4ECE1-08C1-4B36-A36D-355CFFA2AC7D}"/>
              </a:ext>
            </a:extLst>
          </p:cNvPr>
          <p:cNvSpPr/>
          <p:nvPr/>
        </p:nvSpPr>
        <p:spPr>
          <a:xfrm>
            <a:off x="447471" y="1210650"/>
            <a:ext cx="11528192" cy="53312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E2EA5-C2C9-4679-A68C-611D4B96C7C5}"/>
              </a:ext>
            </a:extLst>
          </p:cNvPr>
          <p:cNvSpPr txBox="1"/>
          <p:nvPr/>
        </p:nvSpPr>
        <p:spPr>
          <a:xfrm>
            <a:off x="672441" y="625875"/>
            <a:ext cx="4252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소프트웨어</a:t>
            </a:r>
            <a:r>
              <a:rPr lang="ko-KR" altLang="en-US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아키텍처</a:t>
            </a:r>
            <a:r>
              <a:rPr lang="en-US" altLang="ko-KR" sz="3200" spc="-150" dirty="0">
                <a:solidFill>
                  <a:srgbClr val="4455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3200" spc="-150" dirty="0">
              <a:solidFill>
                <a:srgbClr val="4455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그룹 21">
            <a:extLst>
              <a:ext uri="{FF2B5EF4-FFF2-40B4-BE49-F238E27FC236}">
                <a16:creationId xmlns:a16="http://schemas.microsoft.com/office/drawing/2014/main" id="{FFEA8B4B-44B8-4623-A694-4234D4CFCB03}"/>
              </a:ext>
            </a:extLst>
          </p:cNvPr>
          <p:cNvGrpSpPr/>
          <p:nvPr/>
        </p:nvGrpSpPr>
        <p:grpSpPr>
          <a:xfrm>
            <a:off x="10151189" y="2408385"/>
            <a:ext cx="1824474" cy="2041229"/>
            <a:chOff x="9296058" y="2237273"/>
            <a:chExt cx="1824474" cy="20412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2AD7291-A35D-4AC6-BD1E-59D13881B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9934" y="2606605"/>
              <a:ext cx="1556722" cy="167189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D655C-E910-4ECC-BA3B-4E215CA18994}"/>
                </a:ext>
              </a:extLst>
            </p:cNvPr>
            <p:cNvSpPr txBox="1"/>
            <p:nvPr/>
          </p:nvSpPr>
          <p:spPr>
            <a:xfrm>
              <a:off x="9296058" y="2237273"/>
              <a:ext cx="1824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Azure </a:t>
              </a:r>
              <a:r>
                <a:rPr lang="en-US" altLang="ko-KR" dirty="0" err="1"/>
                <a:t>DataBase</a:t>
              </a:r>
              <a:endParaRPr lang="ko-KR" altLang="en-US" dirty="0"/>
            </a:p>
          </p:txBody>
        </p:sp>
      </p:grpSp>
      <p:grpSp>
        <p:nvGrpSpPr>
          <p:cNvPr id="3" name="그룹 20">
            <a:extLst>
              <a:ext uri="{FF2B5EF4-FFF2-40B4-BE49-F238E27FC236}">
                <a16:creationId xmlns:a16="http://schemas.microsoft.com/office/drawing/2014/main" id="{CC7F4BC1-6BBC-4DEA-BC9D-56741658795E}"/>
              </a:ext>
            </a:extLst>
          </p:cNvPr>
          <p:cNvGrpSpPr/>
          <p:nvPr/>
        </p:nvGrpSpPr>
        <p:grpSpPr>
          <a:xfrm>
            <a:off x="3809211" y="4113846"/>
            <a:ext cx="1832509" cy="2128571"/>
            <a:chOff x="5971309" y="2310543"/>
            <a:chExt cx="1832509" cy="21285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B76C955-3CC2-41A8-AEA9-5CC1E6EB0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309" y="2606605"/>
              <a:ext cx="1832509" cy="18325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3BC78D-E581-4E2D-9825-1263D954F8BC}"/>
                </a:ext>
              </a:extLst>
            </p:cNvPr>
            <p:cNvSpPr txBox="1"/>
            <p:nvPr/>
          </p:nvSpPr>
          <p:spPr>
            <a:xfrm>
              <a:off x="6056224" y="2310543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Machine Client</a:t>
              </a:r>
              <a:endParaRPr lang="ko-KR" altLang="en-US" dirty="0"/>
            </a:p>
          </p:txBody>
        </p:sp>
      </p:grpSp>
      <p:grpSp>
        <p:nvGrpSpPr>
          <p:cNvPr id="9" name="그룹 18">
            <a:extLst>
              <a:ext uri="{FF2B5EF4-FFF2-40B4-BE49-F238E27FC236}">
                <a16:creationId xmlns:a16="http://schemas.microsoft.com/office/drawing/2014/main" id="{B81715AC-36A5-4849-816A-BE75EA464DD3}"/>
              </a:ext>
            </a:extLst>
          </p:cNvPr>
          <p:cNvGrpSpPr/>
          <p:nvPr/>
        </p:nvGrpSpPr>
        <p:grpSpPr>
          <a:xfrm>
            <a:off x="597763" y="2601025"/>
            <a:ext cx="1703461" cy="2025279"/>
            <a:chOff x="572801" y="2253223"/>
            <a:chExt cx="1703461" cy="20252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602D414-39BA-4EA3-92B4-1BDF33668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801" y="2641410"/>
              <a:ext cx="1703461" cy="163709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FFAF06-414C-4D6E-B59A-F2FB60E307B1}"/>
                </a:ext>
              </a:extLst>
            </p:cNvPr>
            <p:cNvSpPr txBox="1"/>
            <p:nvPr/>
          </p:nvSpPr>
          <p:spPr>
            <a:xfrm>
              <a:off x="1019819" y="2253223"/>
              <a:ext cx="840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Server</a:t>
              </a:r>
              <a:endParaRPr lang="ko-KR" altLang="en-US" dirty="0"/>
            </a:p>
          </p:txBody>
        </p:sp>
      </p:grpSp>
      <p:grpSp>
        <p:nvGrpSpPr>
          <p:cNvPr id="12" name="그룹 19">
            <a:extLst>
              <a:ext uri="{FF2B5EF4-FFF2-40B4-BE49-F238E27FC236}">
                <a16:creationId xmlns:a16="http://schemas.microsoft.com/office/drawing/2014/main" id="{B1A5CF23-4529-430B-B779-4EFDF6134C0D}"/>
              </a:ext>
            </a:extLst>
          </p:cNvPr>
          <p:cNvGrpSpPr/>
          <p:nvPr/>
        </p:nvGrpSpPr>
        <p:grpSpPr>
          <a:xfrm>
            <a:off x="3513620" y="1343338"/>
            <a:ext cx="2200276" cy="2569608"/>
            <a:chOff x="3297054" y="2192872"/>
            <a:chExt cx="2200276" cy="25696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6097FFC-731A-4CC4-86ED-6F446490D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054" y="2562204"/>
              <a:ext cx="2200276" cy="22002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86C3ED-F221-4510-A0AA-49F984C902F9}"/>
                </a:ext>
              </a:extLst>
            </p:cNvPr>
            <p:cNvSpPr txBox="1"/>
            <p:nvPr/>
          </p:nvSpPr>
          <p:spPr>
            <a:xfrm>
              <a:off x="3373546" y="2192872"/>
              <a:ext cx="2047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Chatting Program</a:t>
              </a:r>
              <a:endParaRPr lang="ko-KR" altLang="en-US" dirty="0"/>
            </a:p>
          </p:txBody>
        </p:sp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7665F157-0CBF-4D94-88CE-8B30C5FC3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0589"/>
            <a:ext cx="65" cy="54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1269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그룹 24">
            <a:extLst>
              <a:ext uri="{FF2B5EF4-FFF2-40B4-BE49-F238E27FC236}">
                <a16:creationId xmlns:a16="http://schemas.microsoft.com/office/drawing/2014/main" id="{25F9FB11-42A9-4DFE-B6B1-353F893164E0}"/>
              </a:ext>
            </a:extLst>
          </p:cNvPr>
          <p:cNvGrpSpPr/>
          <p:nvPr/>
        </p:nvGrpSpPr>
        <p:grpSpPr>
          <a:xfrm>
            <a:off x="6360563" y="1243173"/>
            <a:ext cx="2677853" cy="2867170"/>
            <a:chOff x="8919043" y="1605820"/>
            <a:chExt cx="1832509" cy="201717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2CE09B6-85D6-4A0A-AAF7-BA6244575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043" y="1790486"/>
              <a:ext cx="1832509" cy="183250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4118EA-A9A1-41AD-9714-78E43617B695}"/>
                </a:ext>
              </a:extLst>
            </p:cNvPr>
            <p:cNvSpPr txBox="1"/>
            <p:nvPr/>
          </p:nvSpPr>
          <p:spPr>
            <a:xfrm>
              <a:off x="9521317" y="1605820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MiniERP</a:t>
              </a:r>
              <a:endParaRPr lang="ko-KR" altLang="en-US" dirty="0"/>
            </a:p>
          </p:txBody>
        </p:sp>
      </p:grpSp>
      <p:grpSp>
        <p:nvGrpSpPr>
          <p:cNvPr id="19" name="그룹 22">
            <a:extLst>
              <a:ext uri="{FF2B5EF4-FFF2-40B4-BE49-F238E27FC236}">
                <a16:creationId xmlns:a16="http://schemas.microsoft.com/office/drawing/2014/main" id="{5A25C2D0-2A36-4907-9DC7-602904E233D0}"/>
              </a:ext>
            </a:extLst>
          </p:cNvPr>
          <p:cNvGrpSpPr/>
          <p:nvPr/>
        </p:nvGrpSpPr>
        <p:grpSpPr>
          <a:xfrm>
            <a:off x="7000515" y="4619455"/>
            <a:ext cx="1989327" cy="1922428"/>
            <a:chOff x="8832618" y="1506841"/>
            <a:chExt cx="1989327" cy="211615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8E5536C-92EF-4FC1-AF87-31B67E6F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043" y="1790486"/>
              <a:ext cx="1832509" cy="183250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F6B52A-BC05-4C4B-B2A0-075722FEF296}"/>
                </a:ext>
              </a:extLst>
            </p:cNvPr>
            <p:cNvSpPr txBox="1"/>
            <p:nvPr/>
          </p:nvSpPr>
          <p:spPr>
            <a:xfrm>
              <a:off x="8832618" y="1506841"/>
              <a:ext cx="1989327" cy="40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Machine Monitor</a:t>
              </a:r>
              <a:endParaRPr lang="ko-KR" altLang="en-US" dirty="0"/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47F2E56-EB56-4B4B-86B0-344A0ECF774D}"/>
              </a:ext>
            </a:extLst>
          </p:cNvPr>
          <p:cNvCxnSpPr>
            <a:stCxn id="6" idx="3"/>
          </p:cNvCxnSpPr>
          <p:nvPr/>
        </p:nvCxnSpPr>
        <p:spPr>
          <a:xfrm flipV="1">
            <a:off x="2301224" y="2698812"/>
            <a:ext cx="1604951" cy="1108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8483A2-C1A6-49FC-9C5A-AFD4B6B2F35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301224" y="3807758"/>
            <a:ext cx="1507987" cy="1518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AE3B3D-9C2A-49B7-8DBF-70244A7FE7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46159" y="2807998"/>
            <a:ext cx="9144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F4C9255-B394-4E7F-B5B8-EEF4CAEE3C43}"/>
              </a:ext>
            </a:extLst>
          </p:cNvPr>
          <p:cNvCxnSpPr>
            <a:stCxn id="26" idx="3"/>
            <a:endCxn id="18" idx="2"/>
          </p:cNvCxnSpPr>
          <p:nvPr/>
        </p:nvCxnSpPr>
        <p:spPr>
          <a:xfrm flipH="1" flipV="1">
            <a:off x="7699490" y="4110343"/>
            <a:ext cx="1219959" cy="1599165"/>
          </a:xfrm>
          <a:prstGeom prst="bentConnector4">
            <a:avLst>
              <a:gd name="adj1" fmla="val -18738"/>
              <a:gd name="adj2" fmla="val 760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9A719117-83CA-4A1B-8442-C78D1724E75C}"/>
              </a:ext>
            </a:extLst>
          </p:cNvPr>
          <p:cNvCxnSpPr>
            <a:endCxn id="26" idx="1"/>
          </p:cNvCxnSpPr>
          <p:nvPr/>
        </p:nvCxnSpPr>
        <p:spPr>
          <a:xfrm>
            <a:off x="5637404" y="5326163"/>
            <a:ext cx="1449536" cy="38334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A18B75E-D3FF-46D6-A36B-DA3CAE5C42A1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038416" y="2807998"/>
            <a:ext cx="1246649" cy="80566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60F7F79-168E-43FB-9C5F-1A8ADA7DC277}"/>
              </a:ext>
            </a:extLst>
          </p:cNvPr>
          <p:cNvSpPr/>
          <p:nvPr/>
        </p:nvSpPr>
        <p:spPr>
          <a:xfrm>
            <a:off x="676238" y="1203493"/>
            <a:ext cx="1509023" cy="337630"/>
          </a:xfrm>
          <a:prstGeom prst="roundRect">
            <a:avLst/>
          </a:prstGeom>
          <a:solidFill>
            <a:srgbClr val="5CD48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2109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시스템 이행점검표</a:t>
            </a: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937543"/>
              </p:ext>
            </p:extLst>
          </p:nvPr>
        </p:nvGraphicFramePr>
        <p:xfrm>
          <a:off x="1036203" y="1803813"/>
          <a:ext cx="10114151" cy="4384028"/>
        </p:xfrm>
        <a:graphic>
          <a:graphicData uri="http://schemas.openxmlformats.org/drawingml/2006/table">
            <a:tbl>
              <a:tblPr/>
              <a:tblGrid>
                <a:gridCol w="235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1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6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n-lt"/>
                          <a:ea typeface="함초롬바탕"/>
                        </a:rPr>
                        <a:t>점검항목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n-lt"/>
                          <a:ea typeface="함초롬바탕"/>
                        </a:rPr>
                        <a:t>여부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54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채팅서버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채팅 서버를 제대로 만들어 주는지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해당 서버에 클라이언트가 메시지를 주고받는지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클라이언트가 보낸 메시지를 제대로 저장하는지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메시지들을 저장 후 파일로 제대로 저장하는지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5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FTP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서버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FTP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서버를 제대로 만들어 주는지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latin typeface="+mj-lt"/>
                        </a:rPr>
                        <a:t>FTP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파일들이 제대로 업로드 다운로드 되는지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54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머신 서버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머신 서버를 제대로 만들어 주는지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머신 클라이언트가 보낸 메시지를 제대로 받는지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머신 클라이언트의 작업 내역을 제대로 저장하는지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5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작업내역을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저장후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latin typeface="+mj-lt"/>
                          <a:ea typeface="함초롬바탕"/>
                        </a:rPr>
                        <a:t> 파일로 제대로 저장하는지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+mj-lt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13804" y="1214441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서버 프로그램</a:t>
            </a:r>
          </a:p>
        </p:txBody>
      </p: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653245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시스템 이행점검표</a:t>
            </a: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89032"/>
              </p:ext>
            </p:extLst>
          </p:nvPr>
        </p:nvGraphicFramePr>
        <p:xfrm>
          <a:off x="445449" y="1346181"/>
          <a:ext cx="6230560" cy="5198518"/>
        </p:xfrm>
        <a:graphic>
          <a:graphicData uri="http://schemas.openxmlformats.org/drawingml/2006/table">
            <a:tbl>
              <a:tblPr/>
              <a:tblGrid>
                <a:gridCol w="129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7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8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점검항목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여부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9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메시지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채팅 서버에 제대로 접속되는지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FTP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서버 제대로 접속되는지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FTP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서버에서 파일을 제대로 주고 받는지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메시지를 제대로 주고 받는지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60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ERP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데이터를 입력했을 때 해당 데이터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출력 폼에 제대로 입력되는지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데이터가 창에 알맞게 표시 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2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출력물을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Excel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로 내보냈을 때 값이 알맞게 출력되는지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연결이 원활하게 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a typeface="함초롬바탕"/>
                        </a:rPr>
                        <a:t>품목의 바코드 입력이 제대로 되는지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0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머신 클라이언트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a typeface="함초롬바탕"/>
                        </a:rPr>
                        <a:t>머신 서버에 제대로 접속되는지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바코드 클라이언트에 명령이 전송 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바코드 클라이언트의 접속이 감지 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00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로그인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유효한 정보에만 로그인 되는지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0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a typeface="함초롬바탕"/>
                        </a:rPr>
                        <a:t>자동 로그인을 선택했을 때 사용 가능한지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개인 정보가 암호화 되어 저장되는지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625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a typeface="함초롬바탕"/>
                        </a:rPr>
                        <a:t>대시보드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거래 내용이 수정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추가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삭제 되었을 때 반영되는지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422" y="813847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통합 클라이언트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79919" y="853036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445566"/>
                </a:solidFill>
                <a:latin typeface="+mj-lt"/>
                <a:ea typeface="나눔고딕 ExtraBold" panose="020D0904000000000000" pitchFamily="50" charset="-127"/>
              </a:rPr>
              <a:t>기계 클라이언트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22829"/>
              </p:ext>
            </p:extLst>
          </p:nvPr>
        </p:nvGraphicFramePr>
        <p:xfrm>
          <a:off x="6886165" y="1346181"/>
          <a:ext cx="4628172" cy="739140"/>
        </p:xfrm>
        <a:graphic>
          <a:graphicData uri="http://schemas.openxmlformats.org/drawingml/2006/table">
            <a:tbl>
              <a:tblPr/>
              <a:tblGrid>
                <a:gridCol w="620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2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점검항목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여부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81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바코드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머신 서버에 제대로 접속되는지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a typeface="함초롬바탕"/>
                        </a:rPr>
                        <a:t>바코드를 찍고 투입자재 개수가 확인 되는지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latin typeface="함초롬바탕"/>
                        </a:rPr>
                        <a:t>?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3245" y="269561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ea"/>
                <a:ea typeface="+mj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latin typeface="+mj-ea"/>
                <a:ea typeface="+mj-ea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j-ea"/>
                <a:ea typeface="+mj-ea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j-ea"/>
                <a:ea typeface="+mj-ea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804" y="1214441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머신 클라이언트</a:t>
            </a: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14011" y="1080927"/>
            <a:ext cx="5495109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sz="1600" dirty="0">
                <a:latin typeface="+mj-lt"/>
              </a:rPr>
              <a:t>1.</a:t>
            </a:r>
            <a:r>
              <a:rPr lang="ko-KR" altLang="en-US" sz="1600" dirty="0">
                <a:latin typeface="+mj-lt"/>
              </a:rPr>
              <a:t>머신 클라이언트의 조작 메뉴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lvl="0" fontAlgn="base">
              <a:buFontTx/>
              <a:buChar char="-"/>
            </a:pPr>
            <a:r>
              <a:rPr lang="ko-KR" altLang="en-US" sz="1600" dirty="0">
                <a:latin typeface="+mj-lt"/>
              </a:rPr>
              <a:t>화면 고정</a:t>
            </a:r>
            <a:r>
              <a:rPr lang="en-US" altLang="ko-KR" sz="1600" dirty="0">
                <a:latin typeface="+mj-lt"/>
              </a:rPr>
              <a:t>: </a:t>
            </a:r>
            <a:r>
              <a:rPr lang="ko-KR" altLang="en-US" sz="1600" dirty="0">
                <a:latin typeface="+mj-lt"/>
              </a:rPr>
              <a:t>해당 프로그램이 항상 화면에 최상위로 고정됨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lvl="0" fontAlgn="base">
              <a:buFontTx/>
              <a:buChar char="-"/>
            </a:pPr>
            <a:r>
              <a:rPr lang="ko-KR" altLang="en-US" sz="1600" dirty="0">
                <a:latin typeface="+mj-lt"/>
              </a:rPr>
              <a:t>종료</a:t>
            </a:r>
            <a:r>
              <a:rPr lang="en-US" altLang="ko-KR" sz="1600" dirty="0">
                <a:latin typeface="+mj-lt"/>
              </a:rPr>
              <a:t>: </a:t>
            </a:r>
            <a:r>
              <a:rPr lang="ko-KR" altLang="en-US" sz="1600" dirty="0">
                <a:latin typeface="+mj-lt"/>
              </a:rPr>
              <a:t>해당 프로그램이 완전히 종료됨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lvl="0" fontAlgn="base">
              <a:buFontTx/>
              <a:buChar char="-"/>
            </a:pPr>
            <a:r>
              <a:rPr lang="ko-KR" altLang="en-US" sz="1600" dirty="0">
                <a:latin typeface="+mj-lt"/>
              </a:rPr>
              <a:t>재 시작</a:t>
            </a:r>
            <a:r>
              <a:rPr lang="en-US" altLang="ko-KR" sz="1600" dirty="0">
                <a:latin typeface="+mj-lt"/>
              </a:rPr>
              <a:t>: </a:t>
            </a:r>
            <a:r>
              <a:rPr lang="ko-KR" altLang="en-US" sz="1600" dirty="0">
                <a:latin typeface="+mj-lt"/>
              </a:rPr>
              <a:t>해당 프로그램이 종료 후 다시 시작됨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lvl="0" fontAlgn="base">
              <a:buFontTx/>
              <a:buChar char="-"/>
            </a:pPr>
            <a:r>
              <a:rPr lang="ko-KR" altLang="en-US" sz="1600" dirty="0">
                <a:latin typeface="+mj-lt"/>
              </a:rPr>
              <a:t>자재 투입 현황</a:t>
            </a:r>
            <a:r>
              <a:rPr lang="en-US" altLang="ko-KR" sz="1600" dirty="0">
                <a:latin typeface="+mj-lt"/>
              </a:rPr>
              <a:t>: </a:t>
            </a:r>
          </a:p>
          <a:p>
            <a:pPr lvl="0" fontAlgn="base"/>
            <a:r>
              <a:rPr lang="en-US" altLang="ko-KR" sz="1600" dirty="0">
                <a:latin typeface="+mj-lt"/>
              </a:rPr>
              <a:t>  </a:t>
            </a:r>
            <a:r>
              <a:rPr lang="ko-KR" altLang="en-US" sz="1600" dirty="0">
                <a:latin typeface="+mj-lt"/>
              </a:rPr>
              <a:t>해당 프로그램에서 인식된 자재의 이름과 개수를 보여줌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lvl="0" fontAlgn="base"/>
            <a:endParaRPr lang="en-US" altLang="ko-KR" sz="1600" dirty="0">
              <a:latin typeface="+mj-lt"/>
            </a:endParaRPr>
          </a:p>
          <a:p>
            <a:pPr lvl="0" fontAlgn="base">
              <a:buFontTx/>
              <a:buChar char="-"/>
            </a:pPr>
            <a:r>
              <a:rPr lang="ko-KR" altLang="en-US" sz="1600" dirty="0">
                <a:latin typeface="+mj-lt"/>
              </a:rPr>
              <a:t>설정</a:t>
            </a:r>
            <a:r>
              <a:rPr lang="en-US" altLang="ko-KR" sz="1600" dirty="0">
                <a:latin typeface="+mj-lt"/>
              </a:rPr>
              <a:t>: </a:t>
            </a:r>
            <a:r>
              <a:rPr lang="ko-KR" altLang="en-US" sz="1600" dirty="0">
                <a:latin typeface="+mj-lt"/>
              </a:rPr>
              <a:t>해당 프로그램이 동작하는 ‘머신’의 정보를 수정함</a:t>
            </a:r>
            <a:r>
              <a:rPr lang="en-US" altLang="ko-KR" sz="1600" dirty="0">
                <a:latin typeface="+mj-lt"/>
              </a:rPr>
              <a:t>.</a:t>
            </a:r>
            <a:r>
              <a:rPr lang="ko-KR" altLang="en-US" sz="1600" dirty="0">
                <a:latin typeface="+mj-lt"/>
              </a:rPr>
              <a:t> </a:t>
            </a:r>
            <a:endParaRPr lang="en-US" altLang="ko-KR" sz="1600" dirty="0">
              <a:latin typeface="+mj-lt"/>
            </a:endParaRPr>
          </a:p>
          <a:p>
            <a:pPr lvl="0" fontAlgn="base">
              <a:buFontTx/>
              <a:buChar char="-"/>
            </a:pPr>
            <a:r>
              <a:rPr lang="en-US" altLang="ko-KR" sz="1600" dirty="0">
                <a:latin typeface="+mj-lt"/>
              </a:rPr>
              <a:t>1) Name: </a:t>
            </a:r>
            <a:r>
              <a:rPr lang="ko-KR" altLang="en-US" sz="1600" dirty="0">
                <a:latin typeface="+mj-lt"/>
              </a:rPr>
              <a:t>해당 머신 이름을 변경합니다</a:t>
            </a:r>
            <a:r>
              <a:rPr lang="en-US" altLang="ko-KR" sz="1600" dirty="0">
                <a:latin typeface="+mj-lt"/>
              </a:rPr>
              <a:t>. </a:t>
            </a:r>
          </a:p>
          <a:p>
            <a:pPr lvl="0" fontAlgn="base">
              <a:buFontTx/>
              <a:buChar char="-"/>
            </a:pPr>
            <a:r>
              <a:rPr lang="en-US" altLang="ko-KR" sz="1600" dirty="0">
                <a:latin typeface="+mj-lt"/>
              </a:rPr>
              <a:t>2) IP: </a:t>
            </a:r>
            <a:r>
              <a:rPr lang="ko-KR" altLang="en-US" sz="1600" dirty="0">
                <a:latin typeface="+mj-lt"/>
              </a:rPr>
              <a:t>머신 서버에 접속 하기위한 </a:t>
            </a:r>
            <a:r>
              <a:rPr lang="en-US" altLang="ko-KR" sz="1600" dirty="0">
                <a:latin typeface="+mj-lt"/>
              </a:rPr>
              <a:t>IP</a:t>
            </a:r>
            <a:r>
              <a:rPr lang="ko-KR" altLang="en-US" sz="1600" dirty="0">
                <a:latin typeface="+mj-lt"/>
              </a:rPr>
              <a:t>를 변경함</a:t>
            </a:r>
            <a:r>
              <a:rPr lang="en-US" altLang="ko-KR" sz="1600" dirty="0">
                <a:latin typeface="+mj-lt"/>
              </a:rPr>
              <a:t>.</a:t>
            </a:r>
            <a:endParaRPr lang="ko-KR" altLang="en-US" sz="1600" dirty="0">
              <a:latin typeface="+mj-lt"/>
            </a:endParaRPr>
          </a:p>
          <a:p>
            <a:pPr lvl="0" fontAlgn="base"/>
            <a:endParaRPr lang="en-US" altLang="ko-KR" sz="1600" dirty="0">
              <a:latin typeface="+mj-lt"/>
            </a:endParaRPr>
          </a:p>
          <a:p>
            <a:pPr lvl="0" fontAlgn="base"/>
            <a:r>
              <a:rPr lang="en-US" altLang="ko-KR" sz="1600" dirty="0">
                <a:latin typeface="+mj-lt"/>
              </a:rPr>
              <a:t>2.</a:t>
            </a:r>
            <a:r>
              <a:rPr lang="ko-KR" altLang="en-US" sz="1600" dirty="0">
                <a:latin typeface="+mj-lt"/>
              </a:rPr>
              <a:t>해당 프로그램과 연결된 바코드 스캐너가 </a:t>
            </a:r>
            <a:endParaRPr lang="en-US" altLang="ko-KR" sz="1600" dirty="0">
              <a:latin typeface="+mj-lt"/>
            </a:endParaRPr>
          </a:p>
          <a:p>
            <a:pPr lvl="0" fontAlgn="base"/>
            <a:r>
              <a:rPr lang="en-US" altLang="ko-KR" sz="1600" dirty="0">
                <a:latin typeface="+mj-lt"/>
              </a:rPr>
              <a:t>   </a:t>
            </a:r>
            <a:r>
              <a:rPr lang="ko-KR" altLang="en-US" sz="1600" dirty="0">
                <a:latin typeface="+mj-lt"/>
              </a:rPr>
              <a:t>인식한 바코드를 입력할 때 사용됨</a:t>
            </a:r>
            <a:r>
              <a:rPr lang="en-US" altLang="ko-KR" sz="1600" dirty="0">
                <a:latin typeface="+mj-lt"/>
              </a:rPr>
              <a:t>.</a:t>
            </a:r>
            <a:endParaRPr lang="ko-KR" altLang="en-US" sz="1600" dirty="0">
              <a:latin typeface="+mj-lt"/>
            </a:endParaRPr>
          </a:p>
          <a:p>
            <a:pPr lvl="0" fontAlgn="base"/>
            <a:endParaRPr lang="en-US" altLang="ko-KR" sz="1600" dirty="0">
              <a:latin typeface="+mj-lt"/>
            </a:endParaRPr>
          </a:p>
          <a:p>
            <a:pPr lvl="0" fontAlgn="base"/>
            <a:r>
              <a:rPr lang="en-US" altLang="ko-KR" sz="1600" dirty="0">
                <a:latin typeface="+mj-lt"/>
              </a:rPr>
              <a:t>3.</a:t>
            </a:r>
            <a:r>
              <a:rPr lang="ko-KR" altLang="en-US" sz="1600" dirty="0">
                <a:latin typeface="+mj-lt"/>
              </a:rPr>
              <a:t>해당 프로그램의 상태를 나타냄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lvl="0" fontAlgn="base">
              <a:buFontTx/>
              <a:buChar char="-"/>
            </a:pPr>
            <a:r>
              <a:rPr lang="en-US" altLang="ko-KR" sz="1600" dirty="0">
                <a:latin typeface="+mj-lt"/>
              </a:rPr>
              <a:t>server: </a:t>
            </a:r>
            <a:r>
              <a:rPr lang="ko-KR" altLang="en-US" sz="1600" dirty="0">
                <a:latin typeface="+mj-lt"/>
              </a:rPr>
              <a:t>머신 서버와 연결이 되어있는지를 확인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lvl="0" fontAlgn="base">
              <a:buFontTx/>
              <a:buChar char="-"/>
            </a:pPr>
            <a:r>
              <a:rPr lang="en-US" altLang="ko-KR" sz="1600" dirty="0">
                <a:latin typeface="+mj-lt"/>
              </a:rPr>
              <a:t>err: </a:t>
            </a:r>
            <a:r>
              <a:rPr lang="ko-KR" altLang="en-US" sz="1600" dirty="0">
                <a:latin typeface="+mj-lt"/>
              </a:rPr>
              <a:t>해당 에러가 발생할 경우 체크함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lvl="0" fontAlgn="base"/>
            <a:r>
              <a:rPr lang="en-US" altLang="ko-KR" sz="1600" dirty="0">
                <a:latin typeface="+mj-lt"/>
              </a:rPr>
              <a:t>      </a:t>
            </a:r>
            <a:r>
              <a:rPr lang="ko-KR" altLang="en-US" sz="1600" dirty="0">
                <a:latin typeface="+mj-lt"/>
              </a:rPr>
              <a:t>해당 프로그램에서 일어나는 모든 상황에 대한 </a:t>
            </a:r>
            <a:endParaRPr lang="en-US" altLang="ko-KR" sz="1600" dirty="0">
              <a:latin typeface="+mj-lt"/>
            </a:endParaRPr>
          </a:p>
          <a:p>
            <a:pPr lvl="0" fontAlgn="base"/>
            <a:r>
              <a:rPr lang="en-US" altLang="ko-KR" sz="1600" dirty="0">
                <a:latin typeface="+mj-lt"/>
              </a:rPr>
              <a:t>      </a:t>
            </a:r>
            <a:r>
              <a:rPr lang="ko-KR" altLang="en-US" sz="1600" dirty="0">
                <a:latin typeface="+mj-lt"/>
              </a:rPr>
              <a:t>이력이 나타남</a:t>
            </a:r>
            <a:r>
              <a:rPr lang="en-US" altLang="ko-KR" sz="1600" dirty="0">
                <a:latin typeface="+mj-lt"/>
              </a:rPr>
              <a:t>.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01" name="_x212130776" descr="EMB000014f80d9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27" y="1693817"/>
            <a:ext cx="5730875" cy="429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3245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latin typeface="+mn-ea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n-ea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n-ea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804" y="1214441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바코드 인쇄</a:t>
            </a: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22720" y="1995327"/>
            <a:ext cx="54951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1.</a:t>
            </a:r>
            <a:r>
              <a:rPr lang="ko-KR" altLang="en-US" dirty="0"/>
              <a:t>검색의 키워드를 입력하기 위한 텍스트 박스</a:t>
            </a:r>
            <a:r>
              <a:rPr lang="en-US" altLang="ko-KR" dirty="0"/>
              <a:t>.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2.</a:t>
            </a:r>
            <a:r>
              <a:rPr lang="ko-KR" altLang="en-US" dirty="0"/>
              <a:t>검색 버튼 </a:t>
            </a:r>
            <a:r>
              <a:rPr lang="en-US" altLang="ko-KR" dirty="0"/>
              <a:t>(</a:t>
            </a:r>
            <a:r>
              <a:rPr lang="ko-KR" altLang="en-US" dirty="0"/>
              <a:t>단축키 </a:t>
            </a:r>
            <a:r>
              <a:rPr lang="en-US" altLang="ko-KR" dirty="0"/>
              <a:t>Enter</a:t>
            </a:r>
            <a:r>
              <a:rPr lang="ko-KR" altLang="en-US" dirty="0"/>
              <a:t>로 검색도 가능</a:t>
            </a:r>
            <a:r>
              <a:rPr lang="en-US" altLang="ko-KR" dirty="0"/>
              <a:t>)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3.</a:t>
            </a:r>
            <a:r>
              <a:rPr lang="ko-KR" altLang="en-US" dirty="0"/>
              <a:t>검색된 품목들의 내역이 표시됨</a:t>
            </a:r>
            <a:r>
              <a:rPr lang="en-US" altLang="ko-KR" dirty="0"/>
              <a:t>.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4. 3</a:t>
            </a:r>
            <a:r>
              <a:rPr lang="ko-KR" altLang="en-US" dirty="0"/>
              <a:t>의 품목을 더블클릭시 ‘아이템코드’ 의 </a:t>
            </a:r>
            <a:endParaRPr lang="en-US" altLang="ko-KR" dirty="0"/>
          </a:p>
          <a:p>
            <a:pPr lvl="0" fontAlgn="base"/>
            <a:r>
              <a:rPr lang="en-US" altLang="ko-KR" dirty="0"/>
              <a:t>    </a:t>
            </a:r>
            <a:r>
              <a:rPr lang="ko-KR" altLang="en-US" dirty="0"/>
              <a:t>바코드의 이미지가 나타냄</a:t>
            </a:r>
            <a:r>
              <a:rPr lang="en-US" altLang="ko-KR" dirty="0"/>
              <a:t>.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5. 4</a:t>
            </a:r>
            <a:r>
              <a:rPr lang="ko-KR" altLang="en-US" dirty="0"/>
              <a:t>의 바코드 이미지로 출력할 만큼의 </a:t>
            </a:r>
            <a:endParaRPr lang="en-US" altLang="ko-KR" dirty="0"/>
          </a:p>
          <a:p>
            <a:pPr lvl="0" fontAlgn="base"/>
            <a:r>
              <a:rPr lang="en-US" altLang="ko-KR" dirty="0"/>
              <a:t>    </a:t>
            </a:r>
            <a:r>
              <a:rPr lang="ko-KR" altLang="en-US" dirty="0"/>
              <a:t>개수를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0353" name="_x211963952" descr="EMB000014f80d9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37658"/>
            <a:ext cx="5732463" cy="3579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3245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latin typeface="+mn-ea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latin typeface="+mn-ea"/>
              </a:rPr>
              <a:t>)</a:t>
            </a:r>
            <a:endParaRPr lang="ko-KR" altLang="en-US" sz="3200" spc="-150" dirty="0">
              <a:solidFill>
                <a:srgbClr val="445566"/>
              </a:solidFill>
              <a:latin typeface="+mn-ea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804" y="1214441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445566"/>
                </a:solidFill>
                <a:latin typeface="+mj-ea"/>
                <a:ea typeface="+mj-ea"/>
              </a:rPr>
              <a:t>주문 조회</a:t>
            </a: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9329" name="_x211964512" descr="EMB000014f80d9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142" y="1667690"/>
            <a:ext cx="5732463" cy="2887663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6522720" y="1995327"/>
            <a:ext cx="54951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ko-KR" dirty="0"/>
              <a:t>1.</a:t>
            </a:r>
            <a:r>
              <a:rPr lang="ko-KR" altLang="en-US" dirty="0"/>
              <a:t>검색 키워드를 입력하는 텍스트 박스</a:t>
            </a:r>
            <a:endParaRPr lang="en-US" altLang="ko-KR" dirty="0"/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2.</a:t>
            </a:r>
            <a:r>
              <a:rPr lang="ko-KR" altLang="en-US" dirty="0"/>
              <a:t>검색 버튼 </a:t>
            </a:r>
            <a:r>
              <a:rPr lang="en-US" altLang="ko-KR" dirty="0"/>
              <a:t>(</a:t>
            </a:r>
            <a:r>
              <a:rPr lang="ko-KR" altLang="en-US" dirty="0"/>
              <a:t>단축키 </a:t>
            </a:r>
            <a:r>
              <a:rPr lang="en-US" altLang="ko-KR" dirty="0"/>
              <a:t>Enter</a:t>
            </a:r>
            <a:r>
              <a:rPr lang="ko-KR" altLang="en-US" dirty="0"/>
              <a:t>로 검색도 가능</a:t>
            </a:r>
            <a:r>
              <a:rPr lang="en-US" altLang="ko-KR" dirty="0"/>
              <a:t>)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3.</a:t>
            </a:r>
            <a:r>
              <a:rPr lang="ko-KR" altLang="en-US" dirty="0"/>
              <a:t>검색된 주문의 정보가 나타납니다</a:t>
            </a:r>
            <a:r>
              <a:rPr lang="en-US" altLang="ko-KR" dirty="0"/>
              <a:t>.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4. 3</a:t>
            </a:r>
            <a:r>
              <a:rPr lang="ko-KR" altLang="en-US" dirty="0"/>
              <a:t>의 주문을 클릭할 경우 해당 주문의 </a:t>
            </a:r>
            <a:endParaRPr lang="en-US" altLang="ko-KR" dirty="0"/>
          </a:p>
          <a:p>
            <a:pPr lvl="0" fontAlgn="base"/>
            <a:r>
              <a:rPr lang="en-US" altLang="ko-KR" dirty="0"/>
              <a:t>   </a:t>
            </a:r>
            <a:r>
              <a:rPr lang="ko-KR" altLang="en-US" dirty="0"/>
              <a:t>주문내역이 나타납니다</a:t>
            </a:r>
            <a:r>
              <a:rPr lang="en-US" altLang="ko-KR" dirty="0"/>
              <a:t>.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5.</a:t>
            </a:r>
            <a:r>
              <a:rPr lang="ko-KR" altLang="en-US" dirty="0"/>
              <a:t>해당 주문의 총 금액을 나타냅니다</a:t>
            </a:r>
            <a:r>
              <a:rPr lang="en-US" altLang="ko-KR" dirty="0"/>
              <a:t>.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6.</a:t>
            </a:r>
            <a:r>
              <a:rPr lang="ko-KR" altLang="en-US" dirty="0"/>
              <a:t>해당 주문 조회를 종료하는 버튼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latin typeface="+mn-ea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지성욱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804" y="1214441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머신 모니터링</a:t>
            </a: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9600" y="2887682"/>
            <a:ext cx="109640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buAutoNum type="arabicPeriod"/>
            </a:pPr>
            <a:r>
              <a:rPr lang="ko-KR" altLang="en-US" dirty="0"/>
              <a:t>해당 머신 클라이언트가 머신 서버에 접속하게 되면 체크박스에 체크가 됩니다</a:t>
            </a:r>
            <a:r>
              <a:rPr lang="en-US" altLang="ko-KR" dirty="0"/>
              <a:t>.</a:t>
            </a:r>
          </a:p>
          <a:p>
            <a:pPr marL="342900" lvl="0" indent="-342900" fontAlgn="base">
              <a:buAutoNum type="arabicPeriod"/>
            </a:pPr>
            <a:endParaRPr lang="ko-KR" altLang="en-US" dirty="0"/>
          </a:p>
          <a:p>
            <a:pPr lvl="0" fontAlgn="base"/>
            <a:r>
              <a:rPr lang="en-US" altLang="ko-KR" dirty="0"/>
              <a:t>2. </a:t>
            </a:r>
            <a:r>
              <a:rPr lang="ko-KR" altLang="en-US" dirty="0"/>
              <a:t>특정 머신 에 투입 자재 개수를 요청하기 위한 버튼입니다</a:t>
            </a:r>
            <a:r>
              <a:rPr lang="en-US" altLang="ko-KR" dirty="0"/>
              <a:t>.</a:t>
            </a:r>
          </a:p>
          <a:p>
            <a:pPr lvl="0" fontAlgn="base"/>
            <a:r>
              <a:rPr lang="en-US" altLang="ko-KR" dirty="0"/>
              <a:t>	-</a:t>
            </a:r>
            <a:r>
              <a:rPr lang="ko-KR" altLang="en-US" dirty="0"/>
              <a:t>접속된 머신 을 선택 후 해당 버튼을 클릭하면 자재 개수가 호출됩니다</a:t>
            </a:r>
            <a:r>
              <a:rPr lang="en-US" altLang="ko-KR" dirty="0"/>
              <a:t>.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3. </a:t>
            </a:r>
            <a:r>
              <a:rPr lang="ko-KR" altLang="en-US" dirty="0"/>
              <a:t>특정 머신 클라이언트를 종료 하기 위한 버튼입니다</a:t>
            </a:r>
            <a:r>
              <a:rPr lang="en-US" altLang="ko-KR" dirty="0"/>
              <a:t>.</a:t>
            </a:r>
          </a:p>
          <a:p>
            <a:pPr lvl="0" fontAlgn="base"/>
            <a:r>
              <a:rPr lang="en-US" altLang="ko-KR" dirty="0"/>
              <a:t>	-</a:t>
            </a:r>
            <a:r>
              <a:rPr lang="ko-KR" altLang="en-US" dirty="0"/>
              <a:t>접속된 머신 을 선택 후 해당 버튼을 클릭 하면 종료됩니다</a:t>
            </a:r>
            <a:r>
              <a:rPr lang="en-US" altLang="ko-KR" dirty="0"/>
              <a:t>.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4. </a:t>
            </a:r>
            <a:r>
              <a:rPr lang="ko-KR" altLang="en-US" dirty="0"/>
              <a:t>특정 머신 클라이언트를 재 부팅 하기 위한 버튼입니다</a:t>
            </a:r>
            <a:r>
              <a:rPr lang="en-US" altLang="ko-KR" dirty="0"/>
              <a:t>.</a:t>
            </a:r>
          </a:p>
          <a:p>
            <a:pPr lvl="0" fontAlgn="base"/>
            <a:r>
              <a:rPr lang="ko-KR" altLang="en-US" dirty="0"/>
              <a:t>     접속된 머신 을 선택 후 해당 버튼을 클릭해 재 부팅 합니다</a:t>
            </a:r>
            <a:r>
              <a:rPr lang="en-US" altLang="ko-KR" dirty="0"/>
              <a:t>.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5. </a:t>
            </a:r>
            <a:r>
              <a:rPr lang="ko-KR" altLang="en-US" dirty="0"/>
              <a:t>현 시점에 서버에서 보내온 메시지를 나타냅니다</a:t>
            </a:r>
            <a:r>
              <a:rPr lang="en-US" altLang="ko-KR" dirty="0"/>
              <a:t>.</a:t>
            </a:r>
          </a:p>
          <a:p>
            <a:pPr lvl="0" fontAlgn="base"/>
            <a:endParaRPr lang="ko-KR" altLang="en-US" dirty="0"/>
          </a:p>
          <a:p>
            <a:pPr lvl="0" fontAlgn="base"/>
            <a:r>
              <a:rPr lang="en-US" altLang="ko-KR" dirty="0"/>
              <a:t>6. </a:t>
            </a:r>
            <a:r>
              <a:rPr lang="ko-KR" altLang="en-US" dirty="0"/>
              <a:t>서버에서 보내온 메시지의 모든 이력을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425" name="_x212129896" descr="EMB000014f80d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9064" y="1598024"/>
            <a:ext cx="7898674" cy="1328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804" y="1214441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견적서 조회</a:t>
            </a: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 descr="견적서 조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" y="1652575"/>
            <a:ext cx="11827424" cy="47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804" y="944475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물류 조회</a:t>
            </a: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 descr="물류조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70921"/>
            <a:ext cx="11993732" cy="497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5096" y="822556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생산 계획서 조회</a:t>
            </a: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 descr="생산계획서 조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013" y="1346779"/>
            <a:ext cx="10983974" cy="53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804" y="961892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/>
              <a:t>입고확인서 </a:t>
            </a:r>
            <a:r>
              <a:rPr lang="ko-KR" altLang="en-US" dirty="0"/>
              <a:t>조회</a:t>
            </a: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 descr="입고확인서 조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223" y="1332881"/>
            <a:ext cx="10945873" cy="52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19005" y="243434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j-ea"/>
                <a:ea typeface="+mj-ea"/>
              </a:rPr>
              <a:t>요구 사항 정의서</a:t>
            </a:r>
          </a:p>
        </p:txBody>
      </p:sp>
      <p:sp>
        <p:nvSpPr>
          <p:cNvPr id="7" name="자유형 6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172688"/>
              </p:ext>
            </p:extLst>
          </p:nvPr>
        </p:nvGraphicFramePr>
        <p:xfrm>
          <a:off x="591845" y="1267022"/>
          <a:ext cx="11173096" cy="4742971"/>
        </p:xfrm>
        <a:graphic>
          <a:graphicData uri="http://schemas.openxmlformats.org/drawingml/2006/table">
            <a:tbl>
              <a:tblPr/>
              <a:tblGrid>
                <a:gridCol w="4077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5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1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요구사항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설명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64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창고 관리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새 창고를 등록하는 경우 이미 등록되어 있는 창고코드는 중복하여 사용할 수 없습니다.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등록되어 있는 창고의 이름, 구분을 수정할 수 있고 삭제할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001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>
                        <a:latin typeface="+mj-lt"/>
                        <a:ea typeface="Arial Unicode MS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주문 관리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+mj-lt"/>
                          <a:ea typeface="Arial Unicode MS"/>
                          <a:cs typeface="Times New Roman"/>
                        </a:rPr>
                        <a:t>거래처와 거래하기로 한 품목을 조회할 수 있습니다.</a:t>
                      </a:r>
                      <a:endParaRPr lang="ko-KR" sz="1000" kern="10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주문번호로 해당 주문</a:t>
                      </a:r>
                      <a:r>
                        <a:rPr lang="en-US" alt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 </a:t>
                      </a: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건에 대해 품목과 수량을 확인할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주문</a:t>
                      </a:r>
                      <a:r>
                        <a:rPr lang="en-US" alt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 </a:t>
                      </a: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받은 품목에 대해 재고수량을 확인하여 재고수량을 제외하고 추가로 생산</a:t>
                      </a:r>
                      <a:r>
                        <a:rPr lang="en-US" alt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 </a:t>
                      </a: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해야</a:t>
                      </a:r>
                      <a:r>
                        <a:rPr lang="en-US" alt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 </a:t>
                      </a: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할 </a:t>
                      </a:r>
                      <a:endParaRPr lang="en-US" altLang="ko-KR" sz="1000" kern="100" dirty="0">
                        <a:latin typeface="+mj-lt"/>
                        <a:ea typeface="Arial Unicode MS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수량을 계산하여 생산계획서를 만들고 파일로 출력할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60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사원 관리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새 사원을 등록하는 경우 이미 등록되어 있는 사원코드는 중복하여 사용할 수 없습니다.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등록되어 있는 사원의 이름, 직급을 수정할 수 있고 삭제할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재고 관리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새 품목을 등록하는 경우 이미 등록되어 있는 품목코드는 중복하여 사용할 수 없습니다.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001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물류 관리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정해진 기간내의 물류이동을 조회할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89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특정 날짜에 특정 창고에서 출고되거나 출고된 물품목록을 조회하고 파일로 출력할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특정 날짜에 특정 창고로 입고되거나 입고된 물품목록을 조회하고 파일로 출력할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980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거래 관리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특정 기간에 이루어질 거래, 이루어진 거래에 대한 정보를 조회할 수 있고, </a:t>
                      </a:r>
                      <a:endParaRPr lang="en-US" altLang="ko-KR" sz="1000" kern="100" dirty="0">
                        <a:latin typeface="+mj-lt"/>
                        <a:ea typeface="Arial Unicode MS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현재 진행중인 거래만 따로 모아서 조회할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특정 거래에 대해 담당자와 거래상태를 변경할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0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소통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로그인한 사용자들에 한하여 서로 메시지와 파일을 주고 받을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209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기계 제어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기계들이 서버에 접속했는지 확인할 수 있고, 해당 기계에 대해 자재투입현황을 알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6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기계의 상태를 감지하여 동작이 올바르지 않을 경우 원격으로 재</a:t>
                      </a:r>
                      <a:r>
                        <a:rPr lang="en-US" alt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 </a:t>
                      </a:r>
                      <a:r>
                        <a:rPr lang="ko-KR" sz="1000" kern="100" dirty="0">
                          <a:latin typeface="+mj-lt"/>
                          <a:ea typeface="Arial Unicode MS"/>
                          <a:cs typeface="Times New Roman"/>
                        </a:rPr>
                        <a:t>부팅할 수 있습니다.</a:t>
                      </a:r>
                      <a:endParaRPr lang="ko-KR" sz="1000" kern="100" dirty="0"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34192" marR="34192" marT="34192" marB="3419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6611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0262" y="848681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출고확인서 조회</a:t>
            </a: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 descr="출고확인서 조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594" y="1208166"/>
            <a:ext cx="10983974" cy="53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 descr="로그인 관련 화면설계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4175" y="2124301"/>
            <a:ext cx="9009231" cy="42590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8308" y="137990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로그인 화면</a:t>
            </a:r>
          </a:p>
        </p:txBody>
      </p: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손종완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2513" y="691927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메시지 화면</a:t>
            </a:r>
          </a:p>
        </p:txBody>
      </p:sp>
      <p:pic>
        <p:nvPicPr>
          <p:cNvPr id="12" name="그림 11" descr="채팅관련 화면설계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2815" y="1262743"/>
            <a:ext cx="7703014" cy="54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이상권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52846" y="915629"/>
            <a:ext cx="13388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  <a:cs typeface="Arial Unicode MS" pitchFamily="50" charset="-127"/>
              </a:rPr>
              <a:t>거래처조회</a:t>
            </a:r>
            <a:endParaRPr kumimoji="1" 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4449" name="imag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315" y="1484812"/>
            <a:ext cx="9701348" cy="4558937"/>
          </a:xfrm>
          <a:prstGeom prst="rect">
            <a:avLst/>
          </a:prstGeom>
          <a:noFill/>
        </p:spPr>
      </p:pic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이상권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26720" y="724041"/>
            <a:ext cx="11079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  <a:cs typeface="Arial Unicode MS" pitchFamily="50" charset="-127"/>
              </a:rPr>
              <a:t>사원</a:t>
            </a:r>
            <a:r>
              <a:rPr kumimoji="1" 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  <a:cs typeface="Arial Unicode MS" pitchFamily="50" charset="-127"/>
              </a:rPr>
              <a:t>조회</a:t>
            </a:r>
            <a:endParaRPr kumimoji="1" 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13665" name="ima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857" y="1367246"/>
            <a:ext cx="9744891" cy="5042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이상권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26720" y="724041"/>
            <a:ext cx="11079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  <a:cs typeface="Arial Unicode MS" pitchFamily="50" charset="-127"/>
              </a:rPr>
              <a:t>창고</a:t>
            </a:r>
            <a:r>
              <a:rPr kumimoji="1" 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  <a:cs typeface="Arial Unicode MS" pitchFamily="50" charset="-127"/>
              </a:rPr>
              <a:t>조회</a:t>
            </a:r>
            <a:endParaRPr kumimoji="1" 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14689" name="imag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0194" y="1567543"/>
            <a:ext cx="9962606" cy="4294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이상권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26720" y="724041"/>
            <a:ext cx="11705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>
                <a:latin typeface="+mj-ea"/>
                <a:ea typeface="+mj-ea"/>
                <a:cs typeface="Arial Unicode MS" pitchFamily="50" charset="-127"/>
              </a:rPr>
              <a:t>BOM</a:t>
            </a:r>
            <a:r>
              <a:rPr kumimoji="1" 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  <a:cs typeface="Arial Unicode MS" pitchFamily="50" charset="-127"/>
              </a:rPr>
              <a:t>조회</a:t>
            </a:r>
            <a:endParaRPr kumimoji="1" 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15713" name="image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937" y="1201784"/>
            <a:ext cx="10450286" cy="4902926"/>
          </a:xfrm>
          <a:prstGeom prst="rect">
            <a:avLst/>
          </a:prstGeom>
          <a:noFill/>
        </p:spPr>
      </p:pic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이상권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583474" y="662243"/>
            <a:ext cx="1184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굴림" pitchFamily="50" charset="-127"/>
                <a:cs typeface="굴림" pitchFamily="50" charset="-127"/>
              </a:rPr>
              <a:t>사원 검색</a:t>
            </a:r>
            <a:endParaRPr kumimoji="1" 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5" name="image7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64151" y="1214097"/>
            <a:ext cx="10887619" cy="505607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이상권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26720" y="739430"/>
            <a:ext cx="1282723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 dirty="0">
                <a:latin typeface="+mj-ea"/>
                <a:ea typeface="+mj-ea"/>
                <a:cs typeface="Arial Unicode MS" pitchFamily="50" charset="-127"/>
              </a:rPr>
              <a:t>거래처 </a:t>
            </a:r>
            <a:r>
              <a:rPr kumimoji="1" 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  <a:cs typeface="Arial Unicode MS" pitchFamily="50" charset="-127"/>
              </a:rPr>
              <a:t>조회</a:t>
            </a:r>
            <a:endParaRPr kumimoji="1" lang="ko-K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4" name="image6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85774" y="1363775"/>
            <a:ext cx="10756991" cy="486285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7119" y="269561"/>
            <a:ext cx="3615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445566"/>
                </a:solidFill>
                <a:latin typeface="+mn-ea"/>
              </a:rPr>
              <a:t>화면 설계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(</a:t>
            </a:r>
            <a:r>
              <a:rPr lang="ko-KR" altLang="en-US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이상권</a:t>
            </a:r>
            <a:r>
              <a:rPr lang="en-US" altLang="ko-KR" sz="3200" spc="-150" dirty="0">
                <a:solidFill>
                  <a:srgbClr val="445566"/>
                </a:solidFill>
                <a:ea typeface="나눔고딕 ExtraBold" panose="020D0904000000000000" pitchFamily="50" charset="-127"/>
              </a:rPr>
              <a:t>)</a:t>
            </a:r>
            <a:endParaRPr lang="ko-KR" altLang="en-US" sz="3200" spc="-150" dirty="0">
              <a:solidFill>
                <a:srgbClr val="445566"/>
              </a:solidFill>
              <a:ea typeface="나눔고딕 ExtraBold" panose="020D0904000000000000" pitchFamily="50" charset="-127"/>
            </a:endParaRPr>
          </a:p>
          <a:p>
            <a:pPr algn="ctr"/>
            <a:endParaRPr lang="ko-KR" altLang="en-US" sz="3200" spc="-150" dirty="0">
              <a:solidFill>
                <a:srgbClr val="44556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26720" y="862540"/>
            <a:ext cx="1184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창고 검색</a:t>
            </a:r>
            <a:endParaRPr kumimoji="1" 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0" y="3895725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5" name="image5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04082" y="1322545"/>
            <a:ext cx="10016763" cy="51305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</TotalTime>
  <Words>10278</Words>
  <Application>Microsoft Office PowerPoint</Application>
  <PresentationFormat>와이드스크린</PresentationFormat>
  <Paragraphs>4098</Paragraphs>
  <Slides>132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42" baseType="lpstr">
      <vt:lpstr>맑은 고딕</vt:lpstr>
      <vt:lpstr>Arial Unicode MS</vt:lpstr>
      <vt:lpstr>굴림</vt:lpstr>
      <vt:lpstr>Arial</vt:lpstr>
      <vt:lpstr>나눔고딕 ExtraBold</vt:lpstr>
      <vt:lpstr>함초롬바탕</vt:lpstr>
      <vt:lpstr>Times New Roman</vt:lpstr>
      <vt:lpstr>나눔바른고딕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성욱 지</cp:lastModifiedBy>
  <cp:revision>135</cp:revision>
  <dcterms:created xsi:type="dcterms:W3CDTF">2014-12-18T04:01:36Z</dcterms:created>
  <dcterms:modified xsi:type="dcterms:W3CDTF">2019-03-06T03:42:02Z</dcterms:modified>
</cp:coreProperties>
</file>